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8" r:id="rId3"/>
    <p:sldId id="265" r:id="rId4"/>
    <p:sldId id="264" r:id="rId5"/>
  </p:sldIdLst>
  <p:sldSz cx="6858000" cy="9906000" type="A4"/>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00"/>
    <a:srgbClr val="99CCFF"/>
    <a:srgbClr val="CDE5E7"/>
    <a:srgbClr val="3366CC"/>
    <a:srgbClr val="D1ECC8"/>
    <a:srgbClr val="FDCDB7"/>
    <a:srgbClr val="DDD5DF"/>
    <a:srgbClr val="ECE4C8"/>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73" autoAdjust="0"/>
    <p:restoredTop sz="94660"/>
  </p:normalViewPr>
  <p:slideViewPr>
    <p:cSldViewPr>
      <p:cViewPr>
        <p:scale>
          <a:sx n="75" d="100"/>
          <a:sy n="75" d="100"/>
        </p:scale>
        <p:origin x="-1728" y="79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400050" y="1981200"/>
            <a:ext cx="5888736" cy="264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400050" y="4663441"/>
            <a:ext cx="5891022" cy="2531533"/>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343331C-A118-4FE7-919B-347307B6A77B}" type="datetimeFigureOut">
              <a:rPr lang="fr-FR" smtClean="0"/>
              <a:pPr/>
              <a:t>02/12/2014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305EFDA0-76CC-47DA-A6A9-AEBBCA7030A8}"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343331C-A118-4FE7-919B-347307B6A77B}" type="datetimeFigureOut">
              <a:rPr lang="fr-FR" smtClean="0"/>
              <a:pPr/>
              <a:t>02/12/2014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5EFDA0-76CC-47DA-A6A9-AEBBCA7030A8}"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1320802"/>
            <a:ext cx="1543050" cy="7528102"/>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342900" y="1320802"/>
            <a:ext cx="4514850" cy="7528102"/>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343331C-A118-4FE7-919B-347307B6A77B}" type="datetimeFigureOut">
              <a:rPr lang="fr-FR" smtClean="0"/>
              <a:pPr/>
              <a:t>02/12/2014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5EFDA0-76CC-47DA-A6A9-AEBBCA7030A8}"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343331C-A118-4FE7-919B-347307B6A77B}" type="datetimeFigureOut">
              <a:rPr lang="fr-FR" smtClean="0"/>
              <a:pPr/>
              <a:t>02/12/2014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5EFDA0-76CC-47DA-A6A9-AEBBCA7030A8}"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397764" y="1901952"/>
            <a:ext cx="5829300" cy="196799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7764" y="3906737"/>
            <a:ext cx="5829300" cy="2180695"/>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343331C-A118-4FE7-919B-347307B6A77B}" type="datetimeFigureOut">
              <a:rPr lang="fr-FR" smtClean="0"/>
              <a:pPr/>
              <a:t>02/12/2014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5EFDA0-76CC-47DA-A6A9-AEBBCA7030A8}"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42900" y="1017016"/>
            <a:ext cx="6172200" cy="1651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342900" y="2773456"/>
            <a:ext cx="3028950" cy="640588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3486150" y="2773456"/>
            <a:ext cx="3028950" cy="640588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343331C-A118-4FE7-919B-347307B6A77B}" type="datetimeFigureOut">
              <a:rPr lang="fr-FR" smtClean="0"/>
              <a:pPr/>
              <a:t>02/12/2014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5EFDA0-76CC-47DA-A6A9-AEBBCA7030A8}"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1017016"/>
            <a:ext cx="6172200" cy="1651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42900" y="2679803"/>
            <a:ext cx="3030141" cy="952397"/>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3483769" y="2686317"/>
            <a:ext cx="3031331" cy="94588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342900" y="3632200"/>
            <a:ext cx="3030141" cy="5554929"/>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3483769" y="3632200"/>
            <a:ext cx="3031331" cy="5554929"/>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343331C-A118-4FE7-919B-347307B6A77B}" type="datetimeFigureOut">
              <a:rPr lang="fr-FR" smtClean="0"/>
              <a:pPr/>
              <a:t>02/12/2014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05EFDA0-76CC-47DA-A6A9-AEBBCA7030A8}"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342900" y="1017016"/>
            <a:ext cx="6229350" cy="1651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343331C-A118-4FE7-919B-347307B6A77B}" type="datetimeFigureOut">
              <a:rPr lang="fr-FR" smtClean="0"/>
              <a:pPr/>
              <a:t>02/12/2014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05EFDA0-76CC-47DA-A6A9-AEBBCA7030A8}"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343331C-A118-4FE7-919B-347307B6A77B}" type="datetimeFigureOut">
              <a:rPr lang="fr-FR" smtClean="0"/>
              <a:pPr/>
              <a:t>02/12/2014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05EFDA0-76CC-47DA-A6A9-AEBBCA7030A8}"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14350" y="742953"/>
            <a:ext cx="2057400" cy="1678517"/>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14350" y="2421467"/>
            <a:ext cx="2057400" cy="6604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2681287" y="2421467"/>
            <a:ext cx="3833813" cy="6604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343331C-A118-4FE7-919B-347307B6A77B}" type="datetimeFigureOut">
              <a:rPr lang="fr-FR" smtClean="0"/>
              <a:pPr/>
              <a:t>02/12/2014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5EFDA0-76CC-47DA-A6A9-AEBBCA7030A8}"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2374315" y="1600556"/>
            <a:ext cx="3943350" cy="59436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6003101" y="7741889"/>
            <a:ext cx="116586" cy="22453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457200" y="1700106"/>
            <a:ext cx="1659636" cy="2286008"/>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457200" y="4086023"/>
            <a:ext cx="1657350" cy="3147907"/>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343331C-A118-4FE7-919B-347307B6A77B}" type="datetimeFigureOut">
              <a:rPr lang="fr-FR" smtClean="0"/>
              <a:pPr/>
              <a:t>02/12/2014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6057900" y="9181395"/>
            <a:ext cx="457200" cy="527403"/>
          </a:xfrm>
        </p:spPr>
        <p:txBody>
          <a:bodyPr/>
          <a:lstStyle/>
          <a:p>
            <a:fld id="{305EFDA0-76CC-47DA-A6A9-AEBBCA7030A8}" type="slidenum">
              <a:rPr lang="fr-FR" smtClean="0"/>
              <a:pPr/>
              <a:t>‹#›</a:t>
            </a:fld>
            <a:endParaRPr lang="fr-FR"/>
          </a:p>
        </p:txBody>
      </p:sp>
      <p:sp>
        <p:nvSpPr>
          <p:cNvPr id="3" name="Espace réservé pour une image  2"/>
          <p:cNvSpPr>
            <a:spLocks noGrp="1"/>
          </p:cNvSpPr>
          <p:nvPr>
            <p:ph type="pic" idx="1"/>
          </p:nvPr>
        </p:nvSpPr>
        <p:spPr>
          <a:xfrm rot="420000">
            <a:off x="2614345" y="1732636"/>
            <a:ext cx="3463290" cy="56794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7144" y="8401756"/>
            <a:ext cx="6872288" cy="1504244"/>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3286125" y="8984193"/>
            <a:ext cx="3571875" cy="921808"/>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9CCFF"/>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7" name="Forme libre 6"/>
          <p:cNvSpPr>
            <a:spLocks/>
          </p:cNvSpPr>
          <p:nvPr/>
        </p:nvSpPr>
        <p:spPr bwMode="auto">
          <a:xfrm>
            <a:off x="-7144" y="-10319"/>
            <a:ext cx="6872288" cy="1504244"/>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3286125" y="-10318"/>
            <a:ext cx="3571875" cy="921808"/>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342900" y="1017016"/>
            <a:ext cx="6172200" cy="1651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342900" y="2795693"/>
            <a:ext cx="6172200" cy="633984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342900" y="9181395"/>
            <a:ext cx="1600200" cy="52740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343331C-A118-4FE7-919B-347307B6A77B}" type="datetimeFigureOut">
              <a:rPr lang="fr-FR" smtClean="0"/>
              <a:pPr/>
              <a:t>02/12/2014</a:t>
            </a:fld>
            <a:endParaRPr lang="fr-FR"/>
          </a:p>
        </p:txBody>
      </p:sp>
      <p:sp>
        <p:nvSpPr>
          <p:cNvPr id="22" name="Espace réservé du pied de page 21"/>
          <p:cNvSpPr>
            <a:spLocks noGrp="1"/>
          </p:cNvSpPr>
          <p:nvPr>
            <p:ph type="ftr" sz="quarter" idx="3"/>
          </p:nvPr>
        </p:nvSpPr>
        <p:spPr>
          <a:xfrm>
            <a:off x="2000250" y="9181395"/>
            <a:ext cx="2514600" cy="52740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5943600" y="9181395"/>
            <a:ext cx="571500" cy="52740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05EFDA0-76CC-47DA-A6A9-AEBBCA7030A8}" type="slidenum">
              <a:rPr lang="fr-FR" smtClean="0"/>
              <a:pPr/>
              <a:t>‹#›</a:t>
            </a:fld>
            <a:endParaRPr lang="fr-FR"/>
          </a:p>
        </p:txBody>
      </p:sp>
      <p:grpSp>
        <p:nvGrpSpPr>
          <p:cNvPr id="2" name="Groupe 1"/>
          <p:cNvGrpSpPr/>
          <p:nvPr/>
        </p:nvGrpSpPr>
        <p:grpSpPr>
          <a:xfrm>
            <a:off x="-14263" y="292367"/>
            <a:ext cx="6885411" cy="937768"/>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9992" y="3080792"/>
            <a:ext cx="6237360" cy="3147832"/>
          </a:xfrm>
          <a:solidFill>
            <a:srgbClr val="99CCFF"/>
          </a:solidFill>
          <a:ln>
            <a:solidFill>
              <a:srgbClr val="000099"/>
            </a:solidFill>
          </a:ln>
        </p:spPr>
        <p:txBody>
          <a:bodyPr>
            <a:noAutofit/>
          </a:bodyPr>
          <a:lstStyle/>
          <a:p>
            <a:pPr lvl="0" algn="ct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4000" b="0" dirty="0" smtClean="0">
                <a:solidFill>
                  <a:schemeClr val="bg1">
                    <a:lumMod val="10000"/>
                  </a:schemeClr>
                </a:solidFill>
                <a:effectLst/>
                <a:latin typeface="Monotype Corsiva" pitchFamily="66" charset="0"/>
              </a:rPr>
              <a:t/>
            </a:r>
            <a:br>
              <a:rPr lang="fr-FR" sz="4000" b="0" dirty="0" smtClean="0">
                <a:solidFill>
                  <a:schemeClr val="bg1">
                    <a:lumMod val="10000"/>
                  </a:schemeClr>
                </a:solidFill>
                <a:effectLst/>
                <a:latin typeface="Monotype Corsiva" pitchFamily="66" charset="0"/>
              </a:rPr>
            </a:br>
            <a:r>
              <a:rPr lang="fr-FR" sz="3600" i="1" dirty="0" smtClean="0">
                <a:ln w="11430"/>
                <a:solidFill>
                  <a:srgbClr val="0000FF"/>
                </a:solidFill>
                <a:effectLst>
                  <a:outerShdw blurRad="80000" dist="40000" dir="5040000" algn="tl">
                    <a:srgbClr val="000000">
                      <a:alpha val="30000"/>
                    </a:srgbClr>
                  </a:outerShdw>
                </a:effectLst>
              </a:rPr>
              <a:t>Rencontre Nationale </a:t>
            </a:r>
            <a:br>
              <a:rPr lang="fr-FR" sz="3600" i="1" dirty="0" smtClean="0">
                <a:ln w="11430"/>
                <a:solidFill>
                  <a:srgbClr val="0000FF"/>
                </a:solidFill>
                <a:effectLst>
                  <a:outerShdw blurRad="80000" dist="40000" dir="5040000" algn="tl">
                    <a:srgbClr val="000000">
                      <a:alpha val="30000"/>
                    </a:srgbClr>
                  </a:outerShdw>
                </a:effectLst>
              </a:rPr>
            </a:br>
            <a:r>
              <a:rPr lang="fr-FR" sz="3600" i="1" dirty="0" smtClean="0">
                <a:ln w="11430"/>
                <a:solidFill>
                  <a:srgbClr val="0000FF"/>
                </a:solidFill>
                <a:effectLst>
                  <a:outerShdw blurRad="80000" dist="40000" dir="5040000" algn="tl">
                    <a:srgbClr val="000000">
                      <a:alpha val="30000"/>
                    </a:srgbClr>
                  </a:outerShdw>
                </a:effectLst>
              </a:rPr>
              <a:t>de présentation des résultats du</a:t>
            </a:r>
            <a:r>
              <a:rPr lang="fr-FR" sz="4000" i="1" dirty="0" smtClean="0">
                <a:ln w="11430"/>
                <a:solidFill>
                  <a:srgbClr val="0000FF"/>
                </a:solidFill>
                <a:effectLst>
                  <a:outerShdw blurRad="80000" dist="40000" dir="5040000" algn="tl">
                    <a:srgbClr val="000000">
                      <a:alpha val="30000"/>
                    </a:srgbClr>
                  </a:outerShdw>
                </a:effectLst>
              </a:rPr>
              <a:t/>
            </a:r>
            <a:br>
              <a:rPr lang="fr-FR" sz="4000" i="1" dirty="0" smtClean="0">
                <a:ln w="11430"/>
                <a:solidFill>
                  <a:srgbClr val="0000FF"/>
                </a:solidFill>
                <a:effectLst>
                  <a:outerShdw blurRad="80000" dist="40000" dir="5040000" algn="tl">
                    <a:srgbClr val="000000">
                      <a:alpha val="30000"/>
                    </a:srgbClr>
                  </a:outerShdw>
                </a:effectLst>
              </a:rPr>
            </a:br>
            <a:r>
              <a:rPr lang="fr-FR" sz="2400" i="1" dirty="0" smtClean="0">
                <a:ln w="11430"/>
                <a:solidFill>
                  <a:srgbClr val="0000FF"/>
                </a:solidFill>
                <a:effectLst>
                  <a:outerShdw blurRad="80000" dist="40000" dir="5040000" algn="tl">
                    <a:srgbClr val="000000">
                      <a:alpha val="30000"/>
                    </a:srgbClr>
                  </a:outerShdw>
                </a:effectLst>
              </a:rPr>
              <a:t>« Projet d’appui à la formulation de la Stratégie Nationale de la Pêche et de l’Aquaculture, avec une attention particulière pour la pêche artisanale»</a:t>
            </a:r>
            <a:r>
              <a:rPr lang="fr-FR" sz="3600" b="0" dirty="0" smtClean="0">
                <a:solidFill>
                  <a:schemeClr val="tx1"/>
                </a:solidFill>
                <a:effectLst/>
                <a:latin typeface="Arial" pitchFamily="34" charset="0"/>
                <a:cs typeface="Arial" pitchFamily="34" charset="0"/>
              </a:rPr>
              <a:t/>
            </a:r>
            <a:br>
              <a:rPr lang="fr-FR" sz="3600" b="0" dirty="0" smtClean="0">
                <a:solidFill>
                  <a:schemeClr val="tx1"/>
                </a:solidFill>
                <a:effectLst/>
                <a:latin typeface="Arial" pitchFamily="34" charset="0"/>
                <a:cs typeface="Arial" pitchFamily="34" charset="0"/>
              </a:rPr>
            </a:br>
            <a:endParaRPr lang="fr-FR" sz="2800" b="1" dirty="0">
              <a:solidFill>
                <a:srgbClr val="002060"/>
              </a:solidFill>
              <a:latin typeface="Monotype Corsiva" pitchFamily="66" charset="0"/>
            </a:endParaRPr>
          </a:p>
        </p:txBody>
      </p:sp>
      <p:sp>
        <p:nvSpPr>
          <p:cNvPr id="7" name="ZoneTexte 6"/>
          <p:cNvSpPr txBox="1"/>
          <p:nvPr/>
        </p:nvSpPr>
        <p:spPr>
          <a:xfrm>
            <a:off x="737180" y="7689304"/>
            <a:ext cx="5572140" cy="684166"/>
          </a:xfrm>
          <a:prstGeom prst="rect">
            <a:avLst/>
          </a:prstGeom>
          <a:noFill/>
          <a:ln>
            <a:noFill/>
          </a:ln>
        </p:spPr>
        <p:style>
          <a:lnRef idx="3">
            <a:schemeClr val="lt1"/>
          </a:lnRef>
          <a:fillRef idx="1">
            <a:schemeClr val="accent6"/>
          </a:fillRef>
          <a:effectRef idx="1">
            <a:schemeClr val="accent6"/>
          </a:effectRef>
          <a:fontRef idx="minor">
            <a:schemeClr val="lt1"/>
          </a:fontRef>
        </p:style>
        <p:txBody>
          <a:bodyPr wrap="square" rtlCol="0">
            <a:prstTxWarp prst="textArchDown">
              <a:avLst/>
            </a:prstTxWarp>
            <a:spAutoFit/>
          </a:bodyPr>
          <a:lstStyle/>
          <a:p>
            <a:pPr algn="ctr"/>
            <a:endParaRPr lang="fr-FR" sz="2800" b="1" dirty="0">
              <a:solidFill>
                <a:srgbClr val="0000FF"/>
              </a:solidFill>
              <a:latin typeface="Adobe Hebrew"/>
              <a:cs typeface="Adobe Hebrew"/>
            </a:endParaRPr>
          </a:p>
        </p:txBody>
      </p:sp>
      <p:sp>
        <p:nvSpPr>
          <p:cNvPr id="9" name="Rectangle 8"/>
          <p:cNvSpPr/>
          <p:nvPr/>
        </p:nvSpPr>
        <p:spPr>
          <a:xfrm>
            <a:off x="71390" y="7761312"/>
            <a:ext cx="6786610" cy="1008112"/>
          </a:xfrm>
          <a:prstGeom prst="rect">
            <a:avLst/>
          </a:prstGeom>
          <a:noFill/>
        </p:spPr>
        <p:txBody>
          <a:bodyPr wrap="square">
            <a:prstTxWarp prst="textArchUp">
              <a:avLst>
                <a:gd name="adj" fmla="val 11233655"/>
              </a:avLst>
            </a:prstTxWarp>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fr-FR" sz="2400" b="1" i="1" dirty="0">
              <a:ln w="11430"/>
              <a:solidFill>
                <a:srgbClr val="0000FF"/>
              </a:solidFill>
              <a:effectLst>
                <a:outerShdw blurRad="80000" dist="40000" dir="5040000" algn="tl">
                  <a:srgbClr val="000000">
                    <a:alpha val="30000"/>
                  </a:srgbClr>
                </a:outerShdw>
              </a:effectLst>
            </a:endParaRPr>
          </a:p>
        </p:txBody>
      </p:sp>
      <p:sp>
        <p:nvSpPr>
          <p:cNvPr id="10" name="ZoneTexte 9"/>
          <p:cNvSpPr txBox="1"/>
          <p:nvPr/>
        </p:nvSpPr>
        <p:spPr>
          <a:xfrm>
            <a:off x="1214422" y="238092"/>
            <a:ext cx="4392488" cy="646331"/>
          </a:xfrm>
          <a:prstGeom prst="rect">
            <a:avLst/>
          </a:prstGeom>
          <a:noFill/>
        </p:spPr>
        <p:txBody>
          <a:bodyPr wrap="square" rtlCol="0">
            <a:spAutoFit/>
          </a:bodyPr>
          <a:lstStyle/>
          <a:p>
            <a:pPr algn="ctr">
              <a:lnSpc>
                <a:spcPct val="150000"/>
              </a:lnSpc>
            </a:pPr>
            <a:r>
              <a:rPr lang="fr-FR" sz="1300" b="1" dirty="0" smtClean="0">
                <a:solidFill>
                  <a:srgbClr val="0000FF"/>
                </a:solidFill>
              </a:rPr>
              <a:t>République Algérienne Démocratique et Populaire </a:t>
            </a:r>
          </a:p>
          <a:p>
            <a:pPr algn="ctr">
              <a:lnSpc>
                <a:spcPct val="150000"/>
              </a:lnSpc>
            </a:pPr>
            <a:r>
              <a:rPr lang="fr-FR" sz="1100" b="1" dirty="0" smtClean="0">
                <a:solidFill>
                  <a:srgbClr val="0000FF"/>
                </a:solidFill>
              </a:rPr>
              <a:t>Ministère de la Pêche et des Ressources Halieutiques</a:t>
            </a:r>
            <a:endParaRPr lang="fr-FR" sz="1100" b="1" dirty="0">
              <a:solidFill>
                <a:srgbClr val="0000FF"/>
              </a:solidFill>
            </a:endParaRPr>
          </a:p>
        </p:txBody>
      </p:sp>
      <p:pic>
        <p:nvPicPr>
          <p:cNvPr id="8" name="Image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4725" y="8143932"/>
            <a:ext cx="928694" cy="1523976"/>
          </a:xfrm>
          <a:prstGeom prst="rect">
            <a:avLst/>
          </a:prstGeom>
          <a:noFill/>
        </p:spPr>
      </p:pic>
      <p:pic>
        <p:nvPicPr>
          <p:cNvPr id="12" name="Picture 9" descr="http://www.consulatalgerie-paris.org/wordpress/wp-content/uploads/2011/07/photo-drapeau-algerie.jpg"/>
          <p:cNvPicPr>
            <a:picLocks noChangeAspect="1" noChangeArrowheads="1"/>
          </p:cNvPicPr>
          <p:nvPr/>
        </p:nvPicPr>
        <p:blipFill>
          <a:blip r:embed="rId3" cstate="print"/>
          <a:srcRect/>
          <a:stretch>
            <a:fillRect/>
          </a:stretch>
        </p:blipFill>
        <p:spPr bwMode="auto">
          <a:xfrm>
            <a:off x="285728" y="95216"/>
            <a:ext cx="1000132" cy="823329"/>
          </a:xfrm>
          <a:prstGeom prst="rect">
            <a:avLst/>
          </a:prstGeom>
          <a:noFill/>
        </p:spPr>
      </p:pic>
      <p:pic>
        <p:nvPicPr>
          <p:cNvPr id="13" name="Image 12"/>
          <p:cNvPicPr/>
          <p:nvPr/>
        </p:nvPicPr>
        <p:blipFill>
          <a:blip r:embed="rId4" cstate="print"/>
          <a:srcRect/>
          <a:stretch>
            <a:fillRect/>
          </a:stretch>
        </p:blipFill>
        <p:spPr bwMode="auto">
          <a:xfrm>
            <a:off x="4290543" y="8143932"/>
            <a:ext cx="2424605" cy="472966"/>
          </a:xfrm>
          <a:prstGeom prst="rect">
            <a:avLst/>
          </a:prstGeom>
          <a:noFill/>
          <a:ln w="9525">
            <a:noFill/>
            <a:miter lim="800000"/>
            <a:headEnd/>
            <a:tailEnd/>
          </a:ln>
        </p:spPr>
      </p:pic>
      <p:sp>
        <p:nvSpPr>
          <p:cNvPr id="11" name="Titre 1"/>
          <p:cNvSpPr txBox="1">
            <a:spLocks/>
          </p:cNvSpPr>
          <p:nvPr/>
        </p:nvSpPr>
        <p:spPr>
          <a:xfrm>
            <a:off x="359992" y="6321152"/>
            <a:ext cx="6237360" cy="288032"/>
          </a:xfrm>
          <a:prstGeom prst="rect">
            <a:avLst/>
          </a:prstGeom>
          <a:solidFill>
            <a:srgbClr val="99CCFF"/>
          </a:solidFill>
          <a:ln>
            <a:solidFill>
              <a:srgbClr val="000099"/>
            </a:solid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smtClean="0">
                <a:ln>
                  <a:noFill/>
                </a:ln>
                <a:solidFill>
                  <a:schemeClr val="bg1">
                    <a:lumMod val="10000"/>
                  </a:schemeClr>
                </a:solidFill>
                <a:effectLst/>
                <a:uLnTx/>
                <a:uFillTx/>
                <a:latin typeface="Monotype Corsiva" pitchFamily="66" charset="0"/>
                <a:ea typeface="+mj-ea"/>
                <a:cs typeface="+mj-cs"/>
              </a:rPr>
              <a:t>Résidence « </a:t>
            </a:r>
            <a:r>
              <a:rPr kumimoji="0" lang="fr-FR" sz="1600" b="0" i="0" u="none" strike="noStrike" kern="1200" cap="none" spc="0" normalizeH="0" baseline="0" noProof="0" dirty="0" err="1" smtClean="0">
                <a:ln>
                  <a:noFill/>
                </a:ln>
                <a:solidFill>
                  <a:schemeClr val="bg1">
                    <a:lumMod val="10000"/>
                  </a:schemeClr>
                </a:solidFill>
                <a:effectLst/>
                <a:uLnTx/>
                <a:uFillTx/>
                <a:latin typeface="Monotype Corsiva" pitchFamily="66" charset="0"/>
                <a:ea typeface="+mj-ea"/>
                <a:cs typeface="+mj-cs"/>
              </a:rPr>
              <a:t>Djenan</a:t>
            </a:r>
            <a:r>
              <a:rPr kumimoji="0" lang="fr-FR" sz="1600" b="0" i="0" u="none" strike="noStrike" kern="1200" cap="none" spc="0" normalizeH="0" baseline="0" noProof="0" dirty="0" smtClean="0">
                <a:ln>
                  <a:noFill/>
                </a:ln>
                <a:solidFill>
                  <a:schemeClr val="bg1">
                    <a:lumMod val="10000"/>
                  </a:schemeClr>
                </a:solidFill>
                <a:effectLst/>
                <a:uLnTx/>
                <a:uFillTx/>
                <a:latin typeface="Monotype Corsiva" pitchFamily="66" charset="0"/>
                <a:ea typeface="+mj-ea"/>
                <a:cs typeface="+mj-cs"/>
              </a:rPr>
              <a:t> El -</a:t>
            </a:r>
            <a:r>
              <a:rPr kumimoji="0" lang="fr-FR" sz="1600" b="0" i="0" u="none" strike="noStrike" kern="1200" cap="none" spc="0" normalizeH="0" baseline="0" noProof="0" dirty="0" err="1" smtClean="0">
                <a:ln>
                  <a:noFill/>
                </a:ln>
                <a:solidFill>
                  <a:schemeClr val="bg1">
                    <a:lumMod val="10000"/>
                  </a:schemeClr>
                </a:solidFill>
                <a:effectLst/>
                <a:uLnTx/>
                <a:uFillTx/>
                <a:latin typeface="Monotype Corsiva" pitchFamily="66" charset="0"/>
                <a:ea typeface="+mj-ea"/>
                <a:cs typeface="+mj-cs"/>
              </a:rPr>
              <a:t>Mithak</a:t>
            </a:r>
            <a:r>
              <a:rPr kumimoji="0" lang="fr-FR" sz="1600" b="0" i="0" u="none" strike="noStrike" kern="1200" cap="none" spc="0" normalizeH="0" baseline="0" noProof="0" dirty="0" smtClean="0">
                <a:ln>
                  <a:noFill/>
                </a:ln>
                <a:solidFill>
                  <a:schemeClr val="bg1">
                    <a:lumMod val="10000"/>
                  </a:schemeClr>
                </a:solidFill>
                <a:effectLst/>
                <a:uLnTx/>
                <a:uFillTx/>
                <a:latin typeface="Monotype Corsiva" pitchFamily="66" charset="0"/>
                <a:ea typeface="+mj-ea"/>
                <a:cs typeface="+mj-cs"/>
              </a:rPr>
              <a:t>, jeudi 04 décembre 2014</a:t>
            </a:r>
            <a:endParaRPr kumimoji="0" lang="fr-FR" sz="1100" b="1" i="0" u="none" strike="noStrike" kern="1200" cap="none" spc="0" normalizeH="0" baseline="0" noProof="0" dirty="0">
              <a:ln>
                <a:noFill/>
              </a:ln>
              <a:solidFill>
                <a:srgbClr val="002060"/>
              </a:solidFill>
              <a:effectLst>
                <a:outerShdw blurRad="38100" dist="25400" dir="5400000" algn="tl" rotWithShape="0">
                  <a:srgbClr val="000000">
                    <a:alpha val="43000"/>
                  </a:srgbClr>
                </a:outerShdw>
              </a:effectLst>
              <a:uLnTx/>
              <a:uFillTx/>
              <a:latin typeface="Monotype Corsiva" pitchFamily="66" charset="0"/>
              <a:ea typeface="+mj-ea"/>
              <a:cs typeface="+mj-cs"/>
            </a:endParaRPr>
          </a:p>
        </p:txBody>
      </p:sp>
      <p:pic>
        <p:nvPicPr>
          <p:cNvPr id="14" name="Image 13" descr="C:\Documents and Settings\rafik.moualek.MPRH.001\Bureau\PLAN AQUAPECHE\Processus Plan Aquapeche 2020\Cygle AQUAPECHE.jpg"/>
          <p:cNvPicPr/>
          <p:nvPr/>
        </p:nvPicPr>
        <p:blipFill>
          <a:blip r:embed="rId5" cstate="screen">
            <a:extLst>
              <a:ext uri="{28A0092B-C50C-407E-A947-70E740481C1C}">
                <a14:useLocalDpi xmlns:a14="http://schemas.microsoft.com/office/drawing/2010/main"/>
              </a:ext>
            </a:extLst>
          </a:blip>
          <a:srcRect/>
          <a:stretch>
            <a:fillRect/>
          </a:stretch>
        </p:blipFill>
        <p:spPr bwMode="auto">
          <a:xfrm>
            <a:off x="5877272" y="56456"/>
            <a:ext cx="936104" cy="9361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285728" y="2090920"/>
            <a:ext cx="6286520" cy="69294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fontAlgn="base">
              <a:spcBef>
                <a:spcPct val="0"/>
              </a:spcBef>
              <a:spcAft>
                <a:spcPct val="0"/>
              </a:spcAft>
              <a:tabLst>
                <a:tab pos="180975" algn="l"/>
              </a:tabLst>
            </a:pPr>
            <a:r>
              <a:rPr lang="fr-FR" i="1" dirty="0" smtClean="0">
                <a:solidFill>
                  <a:schemeClr val="bg1">
                    <a:lumMod val="10000"/>
                  </a:schemeClr>
                </a:solidFill>
                <a:latin typeface="Times" pitchFamily="18" charset="0"/>
                <a:ea typeface="Times New Roman" pitchFamily="18" charset="0"/>
                <a:cs typeface="Times New Roman" pitchFamily="18" charset="0"/>
              </a:rPr>
              <a:t>		</a:t>
            </a:r>
          </a:p>
          <a:p>
            <a:pPr lvl="0" algn="just" fontAlgn="base">
              <a:spcBef>
                <a:spcPct val="0"/>
              </a:spcBef>
              <a:spcAft>
                <a:spcPct val="0"/>
              </a:spcAft>
              <a:tabLst>
                <a:tab pos="180975" algn="l"/>
              </a:tabLst>
            </a:pPr>
            <a:endParaRPr lang="fr-FR" i="1" dirty="0" smtClean="0">
              <a:solidFill>
                <a:schemeClr val="bg1">
                  <a:lumMod val="10000"/>
                </a:schemeClr>
              </a:solidFill>
              <a:latin typeface="Times" pitchFamily="18" charset="0"/>
              <a:ea typeface="Times New Roman" pitchFamily="18" charset="0"/>
              <a:cs typeface="Times New Roman" pitchFamily="18" charset="0"/>
            </a:endParaRPr>
          </a:p>
          <a:p>
            <a:endParaRPr lang="fr-FR" dirty="0" smtClean="0"/>
          </a:p>
          <a:p>
            <a:pPr algn="just"/>
            <a:r>
              <a:rPr lang="fr-FR" sz="1400" dirty="0" smtClean="0">
                <a:solidFill>
                  <a:srgbClr val="000000"/>
                </a:solidFill>
              </a:rPr>
              <a:t>Dans le cadre de l’élaboration de la Stratégie Nationale du Secteur de la pêche et de l’aquaculture à l’horizon 2020, un projet d’appui a été initié avec la contribution du Programme des Nations Unies pour le Développement (PNUD), avec un encadrement technique de la FAO, intitulé </a:t>
            </a:r>
            <a:r>
              <a:rPr lang="fr-FR" sz="1400" b="1" dirty="0" smtClean="0">
                <a:solidFill>
                  <a:srgbClr val="000000"/>
                </a:solidFill>
              </a:rPr>
              <a:t>« Appui à la formulation de la Stratégie Nationale de développement de la pêche et de l’aquaculture, avec une attention particulière pour la pêche artisanale ».</a:t>
            </a:r>
          </a:p>
          <a:p>
            <a:pPr algn="just"/>
            <a:endParaRPr lang="fr-FR" sz="1400" dirty="0" smtClean="0">
              <a:solidFill>
                <a:srgbClr val="000000"/>
              </a:solidFill>
            </a:endParaRPr>
          </a:p>
          <a:p>
            <a:pPr algn="just"/>
            <a:r>
              <a:rPr lang="fr-FR" sz="1400" dirty="0" smtClean="0">
                <a:solidFill>
                  <a:srgbClr val="000000"/>
                </a:solidFill>
              </a:rPr>
              <a:t>Ce projet a permis de consolider le Programme opérationnel du Plan </a:t>
            </a:r>
            <a:r>
              <a:rPr lang="fr-FR" sz="1400" b="1" dirty="0" smtClean="0">
                <a:solidFill>
                  <a:srgbClr val="000000"/>
                </a:solidFill>
              </a:rPr>
              <a:t>«</a:t>
            </a:r>
            <a:r>
              <a:rPr lang="fr-FR" sz="1400" b="1" dirty="0" err="1" smtClean="0">
                <a:solidFill>
                  <a:srgbClr val="000000"/>
                </a:solidFill>
              </a:rPr>
              <a:t>Aquapêche</a:t>
            </a:r>
            <a:r>
              <a:rPr lang="fr-FR" sz="1400" b="1" dirty="0" smtClean="0">
                <a:solidFill>
                  <a:srgbClr val="000000"/>
                </a:solidFill>
              </a:rPr>
              <a:t> Bleue 2020 »,</a:t>
            </a:r>
            <a:r>
              <a:rPr lang="fr-FR" sz="1400" dirty="0" smtClean="0">
                <a:solidFill>
                  <a:srgbClr val="000000"/>
                </a:solidFill>
              </a:rPr>
              <a:t> élaboré par le Secteur de la Pêche et des Ressources Halieutiques pour la mise en place du plan d’action du Gouvernement (2015-2019).</a:t>
            </a:r>
          </a:p>
          <a:p>
            <a:pPr algn="just"/>
            <a:endParaRPr lang="fr-FR" sz="1400" dirty="0" smtClean="0">
              <a:solidFill>
                <a:srgbClr val="000000"/>
              </a:solidFill>
            </a:endParaRPr>
          </a:p>
          <a:p>
            <a:pPr algn="just"/>
            <a:r>
              <a:rPr lang="fr-FR" sz="1400" dirty="0" smtClean="0">
                <a:solidFill>
                  <a:srgbClr val="000000"/>
                </a:solidFill>
              </a:rPr>
              <a:t>Le Plan « </a:t>
            </a:r>
            <a:r>
              <a:rPr lang="fr-FR" sz="1400" b="1" dirty="0" err="1" smtClean="0">
                <a:solidFill>
                  <a:srgbClr val="000000"/>
                </a:solidFill>
              </a:rPr>
              <a:t>Aquapêche</a:t>
            </a:r>
            <a:r>
              <a:rPr lang="fr-FR" sz="1400" b="1" dirty="0" smtClean="0">
                <a:solidFill>
                  <a:srgbClr val="000000"/>
                </a:solidFill>
              </a:rPr>
              <a:t> Bleue 2020 » </a:t>
            </a:r>
            <a:r>
              <a:rPr lang="fr-FR" sz="1400" dirty="0" smtClean="0">
                <a:solidFill>
                  <a:srgbClr val="000000"/>
                </a:solidFill>
              </a:rPr>
              <a:t>a connu des discussions et des enrichissements dans le cadre d’un processus participatif, entamé depuis le 15 juin 2014 par l’organisation de rencontres/débats depuis l’échelon local jusqu’au niveau national, faisant intervenir l’ensemble des parties prenantes du développement du secteur. </a:t>
            </a:r>
          </a:p>
          <a:p>
            <a:pPr algn="just"/>
            <a:endParaRPr lang="fr-FR" sz="1400" dirty="0" smtClean="0">
              <a:solidFill>
                <a:srgbClr val="000000"/>
              </a:solidFill>
            </a:endParaRPr>
          </a:p>
          <a:p>
            <a:pPr algn="just"/>
            <a:r>
              <a:rPr lang="fr-FR" sz="1400" dirty="0" smtClean="0">
                <a:solidFill>
                  <a:srgbClr val="000000"/>
                </a:solidFill>
              </a:rPr>
              <a:t>Des Ateliers régionaux (Est, Centre, Ouest) ont été organisés durant le mois de Novembre 2014, faisant intervenir l’ensemble des acteurs et partenaires concernés, afin de consolider les recommandations issues du processus de concertation au niveau local.</a:t>
            </a:r>
          </a:p>
          <a:p>
            <a:pPr algn="just"/>
            <a:endParaRPr lang="fr-FR" sz="1400" i="1" dirty="0" smtClean="0">
              <a:ln w="11430"/>
              <a:solidFill>
                <a:srgbClr val="000000"/>
              </a:solidFill>
              <a:effectLst>
                <a:outerShdw blurRad="80000" dist="40000" dir="5040000" algn="tl">
                  <a:srgbClr val="000000">
                    <a:alpha val="30000"/>
                  </a:srgbClr>
                </a:outerShdw>
              </a:effectLst>
            </a:endParaRPr>
          </a:p>
          <a:p>
            <a:pPr algn="just"/>
            <a:r>
              <a:rPr lang="fr-FR" sz="1400" dirty="0" smtClean="0">
                <a:solidFill>
                  <a:srgbClr val="000000"/>
                </a:solidFill>
              </a:rPr>
              <a:t>La rencontre nationale permettra de présenter les résultats du</a:t>
            </a:r>
            <a:br>
              <a:rPr lang="fr-FR" sz="1400" dirty="0" smtClean="0">
                <a:solidFill>
                  <a:srgbClr val="000000"/>
                </a:solidFill>
              </a:rPr>
            </a:br>
            <a:r>
              <a:rPr lang="fr-FR" sz="1400" dirty="0" smtClean="0">
                <a:solidFill>
                  <a:srgbClr val="000000"/>
                </a:solidFill>
              </a:rPr>
              <a:t>« Projet d’appui à la formulation de la Stratégie Nationale de la Pêche et de l’Aquaculture, avec une attention particulière pour la pêche artisanale».</a:t>
            </a:r>
          </a:p>
          <a:p>
            <a:pPr lvl="0" algn="just" eaLnBrk="0" fontAlgn="base" hangingPunct="0">
              <a:spcBef>
                <a:spcPct val="0"/>
              </a:spcBef>
              <a:spcAft>
                <a:spcPct val="0"/>
              </a:spcAft>
              <a:tabLst>
                <a:tab pos="180975" algn="l"/>
              </a:tabLst>
            </a:pPr>
            <a:endParaRPr lang="fr-FR" i="1" dirty="0" smtClean="0">
              <a:solidFill>
                <a:srgbClr val="002060"/>
              </a:solidFill>
              <a:latin typeface="Times" pitchFamily="18" charset="0"/>
              <a:ea typeface="Times New Roman" pitchFamily="18" charset="0"/>
              <a:cs typeface="Times New Roman" pitchFamily="18" charset="0"/>
            </a:endParaRPr>
          </a:p>
          <a:p>
            <a:pPr lvl="0" eaLnBrk="0" fontAlgn="base" hangingPunct="0">
              <a:spcBef>
                <a:spcPct val="0"/>
              </a:spcBef>
              <a:spcAft>
                <a:spcPct val="0"/>
              </a:spcAft>
              <a:tabLst>
                <a:tab pos="180975" algn="l"/>
              </a:tabLst>
            </a:pPr>
            <a:endParaRPr lang="fr-FR" sz="1050" i="1" dirty="0" smtClean="0">
              <a:solidFill>
                <a:srgbClr val="002060"/>
              </a:solidFill>
              <a:latin typeface="Times" pitchFamily="18" charset="0"/>
              <a:cs typeface="Times New Roman" pitchFamily="18" charset="0"/>
            </a:endParaRPr>
          </a:p>
          <a:p>
            <a:pPr lvl="0" eaLnBrk="0" fontAlgn="base" hangingPunct="0">
              <a:spcBef>
                <a:spcPct val="0"/>
              </a:spcBef>
              <a:spcAft>
                <a:spcPct val="0"/>
              </a:spcAft>
              <a:tabLst>
                <a:tab pos="180975" algn="l"/>
              </a:tabLst>
            </a:pPr>
            <a:endParaRPr lang="fr-FR" sz="1050" dirty="0" smtClean="0">
              <a:solidFill>
                <a:srgbClr val="002060"/>
              </a:solidFill>
              <a:latin typeface="Times New Roman" pitchFamily="18" charset="0"/>
              <a:cs typeface="Times New Roman" pitchFamily="18" charset="0"/>
            </a:endParaRPr>
          </a:p>
          <a:p>
            <a:pPr lvl="0" algn="r" eaLnBrk="0" fontAlgn="base" hangingPunct="0">
              <a:spcBef>
                <a:spcPct val="0"/>
              </a:spcBef>
              <a:spcAft>
                <a:spcPct val="0"/>
              </a:spcAft>
              <a:tabLst>
                <a:tab pos="180975" algn="l"/>
              </a:tabLst>
            </a:pPr>
            <a:endParaRPr lang="fr-FR" sz="1400" dirty="0" smtClean="0">
              <a:solidFill>
                <a:srgbClr val="002060"/>
              </a:solidFill>
              <a:latin typeface="Times New Roman" pitchFamily="18" charset="0"/>
              <a:cs typeface="Times New Roman" pitchFamily="18" charset="0"/>
            </a:endParaRPr>
          </a:p>
          <a:p>
            <a:pPr lvl="0" algn="r" eaLnBrk="0" fontAlgn="base" hangingPunct="0">
              <a:spcBef>
                <a:spcPct val="0"/>
              </a:spcBef>
              <a:spcAft>
                <a:spcPct val="0"/>
              </a:spcAft>
              <a:tabLst>
                <a:tab pos="180975" algn="l"/>
              </a:tabLst>
            </a:pPr>
            <a:r>
              <a:rPr lang="fr-FR" sz="1050" dirty="0" smtClean="0">
                <a:solidFill>
                  <a:schemeClr val="bg1">
                    <a:lumMod val="10000"/>
                  </a:schemeClr>
                </a:solidFill>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au 9"/>
          <p:cNvGraphicFramePr>
            <a:graphicFrameLocks noGrp="1"/>
          </p:cNvGraphicFramePr>
          <p:nvPr/>
        </p:nvGraphicFramePr>
        <p:xfrm>
          <a:off x="357166" y="616765"/>
          <a:ext cx="6215106" cy="7567517"/>
        </p:xfrm>
        <a:graphic>
          <a:graphicData uri="http://schemas.openxmlformats.org/drawingml/2006/table">
            <a:tbl>
              <a:tblPr/>
              <a:tblGrid>
                <a:gridCol w="1517642"/>
                <a:gridCol w="4697464"/>
              </a:tblGrid>
              <a:tr h="231779">
                <a:tc>
                  <a:txBody>
                    <a:bodyPr/>
                    <a:lstStyle/>
                    <a:p>
                      <a:pPr algn="l" rtl="0" fontAlgn="ctr"/>
                      <a:r>
                        <a:rPr lang="fr-FR" sz="1300" b="1" i="0" u="none" strike="noStrike" dirty="0" smtClean="0">
                          <a:solidFill>
                            <a:srgbClr val="000000"/>
                          </a:solidFill>
                          <a:latin typeface="+mn-lt"/>
                        </a:rPr>
                        <a:t>8h30</a:t>
                      </a:r>
                      <a:endParaRPr lang="fr-FR" sz="1300" b="1" i="0" u="none" strike="noStrike" dirty="0">
                        <a:solidFill>
                          <a:srgbClr val="000000"/>
                        </a:solidFill>
                        <a:latin typeface="+mn-lt"/>
                      </a:endParaRPr>
                    </a:p>
                  </a:txBody>
                  <a:tcPr marL="2535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9863" indent="0" algn="just" rtl="0" fontAlgn="t"/>
                      <a:r>
                        <a:rPr lang="fr-FR" sz="1300" b="0" i="0" u="none" strike="noStrike" dirty="0" smtClean="0">
                          <a:solidFill>
                            <a:srgbClr val="000000"/>
                          </a:solidFill>
                          <a:latin typeface="+mn-lt"/>
                        </a:rPr>
                        <a:t>Enregistrement</a:t>
                      </a:r>
                      <a:endParaRPr lang="fr-FR" sz="1300" b="1" i="0" u="none" strike="noStrike" dirty="0" smtClean="0">
                        <a:solidFill>
                          <a:srgbClr val="000000"/>
                        </a:solidFill>
                        <a:latin typeface="+mn-lt"/>
                      </a:endParaRP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6699">
                <a:tc>
                  <a:txBody>
                    <a:bodyPr/>
                    <a:lstStyle/>
                    <a:p>
                      <a:pPr algn="l" rtl="0" fontAlgn="ctr"/>
                      <a:r>
                        <a:rPr lang="fr-FR" sz="1300" b="1" i="0" u="none" strike="noStrike" dirty="0" smtClean="0">
                          <a:solidFill>
                            <a:srgbClr val="181818"/>
                          </a:solidFill>
                          <a:latin typeface="+mn-lt"/>
                        </a:rPr>
                        <a:t>9h30-9h40</a:t>
                      </a:r>
                      <a:endParaRPr lang="fr-FR" sz="1300" b="1" i="0" u="none" strike="noStrike" dirty="0">
                        <a:solidFill>
                          <a:srgbClr val="181818"/>
                        </a:solidFill>
                        <a:latin typeface="+mn-lt"/>
                      </a:endParaRPr>
                    </a:p>
                  </a:txBody>
                  <a:tcPr marL="2535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9863" marR="0" indent="0" algn="just" defTabSz="914400" rtl="0" eaLnBrk="1" fontAlgn="t" latinLnBrk="0" hangingPunct="1">
                        <a:lnSpc>
                          <a:spcPct val="100000"/>
                        </a:lnSpc>
                        <a:spcBef>
                          <a:spcPts val="0"/>
                        </a:spcBef>
                        <a:spcAft>
                          <a:spcPts val="0"/>
                        </a:spcAft>
                        <a:buClrTx/>
                        <a:buSzTx/>
                        <a:buFontTx/>
                        <a:buNone/>
                        <a:tabLst>
                          <a:tab pos="4572000" algn="l"/>
                        </a:tabLst>
                        <a:defRPr/>
                      </a:pPr>
                      <a:r>
                        <a:rPr kumimoji="0" lang="fr-FR" sz="1300" b="0" i="0" u="none" strike="noStrike" kern="1200" dirty="0" smtClean="0">
                          <a:solidFill>
                            <a:srgbClr val="000000"/>
                          </a:solidFill>
                          <a:latin typeface="+mn-lt"/>
                          <a:ea typeface="+mn-ea"/>
                          <a:cs typeface="+mn-cs"/>
                        </a:rPr>
                        <a:t>Allocution de Monsieur</a:t>
                      </a:r>
                      <a:r>
                        <a:rPr kumimoji="0" lang="fr-FR" sz="1300" b="0" i="0" u="none" strike="noStrike" kern="1200" baseline="0" dirty="0" smtClean="0">
                          <a:solidFill>
                            <a:srgbClr val="000000"/>
                          </a:solidFill>
                          <a:latin typeface="+mn-lt"/>
                          <a:ea typeface="+mn-ea"/>
                          <a:cs typeface="+mn-cs"/>
                        </a:rPr>
                        <a:t> </a:t>
                      </a:r>
                      <a:r>
                        <a:rPr kumimoji="0" lang="fr-FR" sz="1300" b="0" i="0" u="none" strike="noStrike" kern="1200" baseline="0" dirty="0" err="1" smtClean="0">
                          <a:solidFill>
                            <a:srgbClr val="000000"/>
                          </a:solidFill>
                          <a:latin typeface="+mn-lt"/>
                          <a:ea typeface="+mn-ea"/>
                          <a:cs typeface="+mn-cs"/>
                        </a:rPr>
                        <a:t>Merzak</a:t>
                      </a:r>
                      <a:r>
                        <a:rPr kumimoji="0" lang="fr-FR" sz="1300" b="0" i="0" u="none" strike="noStrike" kern="1200" baseline="0" dirty="0" smtClean="0">
                          <a:solidFill>
                            <a:srgbClr val="000000"/>
                          </a:solidFill>
                          <a:latin typeface="+mn-lt"/>
                          <a:ea typeface="+mn-ea"/>
                          <a:cs typeface="+mn-cs"/>
                        </a:rPr>
                        <a:t> BELHIMEUR,</a:t>
                      </a:r>
                      <a:r>
                        <a:rPr kumimoji="0" lang="fr-FR" sz="1300" b="0" i="0" u="none" strike="noStrike" kern="1200" dirty="0" smtClean="0">
                          <a:solidFill>
                            <a:srgbClr val="000000"/>
                          </a:solidFill>
                          <a:latin typeface="+mn-lt"/>
                          <a:ea typeface="+mn-ea"/>
                          <a:cs typeface="+mn-cs"/>
                        </a:rPr>
                        <a:t> Directeur Général des Relations Economiques et de la Coopération Internationales / MAE</a:t>
                      </a:r>
                      <a:endParaRPr lang="fr-FR" sz="1300" b="0" i="0" u="none" strike="noStrike" dirty="0">
                        <a:solidFill>
                          <a:srgbClr val="000000"/>
                        </a:solidFill>
                        <a:latin typeface="+mn-lt"/>
                      </a:endParaRP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842">
                <a:tc>
                  <a:txBody>
                    <a:bodyPr/>
                    <a:lstStyle/>
                    <a:p>
                      <a:pPr algn="l" rtl="0" fontAlgn="ctr"/>
                      <a:r>
                        <a:rPr lang="fr-FR" sz="1300" b="1" i="0" u="none" strike="noStrike" dirty="0" smtClean="0">
                          <a:solidFill>
                            <a:srgbClr val="181818"/>
                          </a:solidFill>
                          <a:latin typeface="+mn-lt"/>
                        </a:rPr>
                        <a:t>9h40-9h50</a:t>
                      </a:r>
                      <a:endParaRPr lang="fr-FR" sz="1300" b="1" i="0" u="none" strike="noStrike" dirty="0">
                        <a:solidFill>
                          <a:srgbClr val="181818"/>
                        </a:solidFill>
                        <a:latin typeface="+mn-lt"/>
                      </a:endParaRPr>
                    </a:p>
                  </a:txBody>
                  <a:tcPr marL="2535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9863" marR="0" indent="0" algn="just" defTabSz="914400" rtl="0" eaLnBrk="1" fontAlgn="t" latinLnBrk="0" hangingPunct="1">
                        <a:lnSpc>
                          <a:spcPct val="100000"/>
                        </a:lnSpc>
                        <a:spcBef>
                          <a:spcPts val="0"/>
                        </a:spcBef>
                        <a:spcAft>
                          <a:spcPts val="0"/>
                        </a:spcAft>
                        <a:buClrTx/>
                        <a:buSzTx/>
                        <a:buFontTx/>
                        <a:buNone/>
                        <a:tabLst>
                          <a:tab pos="4572000" algn="l"/>
                        </a:tabLst>
                        <a:defRPr/>
                      </a:pPr>
                      <a:r>
                        <a:rPr lang="fr-FR" sz="1300" b="0" i="0" u="none" strike="noStrike" dirty="0" smtClean="0">
                          <a:solidFill>
                            <a:srgbClr val="000000"/>
                          </a:solidFill>
                          <a:latin typeface="+mn-lt"/>
                        </a:rPr>
                        <a:t>Allocution de Madame</a:t>
                      </a:r>
                      <a:r>
                        <a:rPr lang="fr-FR" sz="1300" b="0" i="0" u="none" strike="noStrike" baseline="0" dirty="0" smtClean="0">
                          <a:solidFill>
                            <a:srgbClr val="000000"/>
                          </a:solidFill>
                          <a:latin typeface="+mn-lt"/>
                        </a:rPr>
                        <a:t> </a:t>
                      </a:r>
                      <a:r>
                        <a:rPr kumimoji="0" lang="fr-FR" sz="1300" b="0" i="0" u="none" strike="noStrike" kern="1200" dirty="0" smtClean="0">
                          <a:solidFill>
                            <a:srgbClr val="000000"/>
                          </a:solidFill>
                          <a:latin typeface="+mn-lt"/>
                          <a:ea typeface="+mn-ea"/>
                          <a:cs typeface="+mn-cs"/>
                        </a:rPr>
                        <a:t>Cristina AMARAL, Représentante Résidente du PNUD</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7358">
                <a:tc>
                  <a:txBody>
                    <a:bodyPr/>
                    <a:lstStyle/>
                    <a:p>
                      <a:pPr algn="l" rtl="0" fontAlgn="ctr"/>
                      <a:r>
                        <a:rPr lang="fr-FR" sz="1300" b="1" i="0" u="none" strike="noStrike" dirty="0" smtClean="0">
                          <a:solidFill>
                            <a:srgbClr val="181818"/>
                          </a:solidFill>
                          <a:latin typeface="+mn-lt"/>
                        </a:rPr>
                        <a:t>9h50-10h00</a:t>
                      </a:r>
                      <a:endParaRPr lang="fr-FR" sz="1300" b="1" i="0" u="none" strike="noStrike" dirty="0">
                        <a:solidFill>
                          <a:srgbClr val="181818"/>
                        </a:solidFill>
                        <a:latin typeface="+mn-lt"/>
                      </a:endParaRPr>
                    </a:p>
                  </a:txBody>
                  <a:tcPr marL="2535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9863" indent="0" algn="just" rtl="0" fontAlgn="t">
                        <a:tabLst>
                          <a:tab pos="4572000" algn="l"/>
                        </a:tabLst>
                      </a:pPr>
                      <a:r>
                        <a:rPr lang="fr-FR" sz="1300" b="0" i="0" u="none" strike="noStrike" dirty="0" smtClean="0">
                          <a:solidFill>
                            <a:srgbClr val="000000"/>
                          </a:solidFill>
                          <a:latin typeface="+mn-lt"/>
                        </a:rPr>
                        <a:t>Allocution de Monsieur</a:t>
                      </a:r>
                      <a:r>
                        <a:rPr lang="fr-FR" sz="1300" b="0" i="0" u="none" strike="noStrike" baseline="0" dirty="0" smtClean="0">
                          <a:solidFill>
                            <a:srgbClr val="000000"/>
                          </a:solidFill>
                          <a:latin typeface="+mn-lt"/>
                        </a:rPr>
                        <a:t> Nabil ASSAF, Représentant de la FAO en Algérie</a:t>
                      </a:r>
                      <a:endParaRPr lang="fr-FR" sz="1300" b="0" i="0" u="none" strike="noStrike" dirty="0" smtClean="0">
                        <a:solidFill>
                          <a:srgbClr val="000000"/>
                        </a:solidFill>
                        <a:latin typeface="+mn-lt"/>
                      </a:endParaRP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1882">
                <a:tc>
                  <a:txBody>
                    <a:bodyPr/>
                    <a:lstStyle/>
                    <a:p>
                      <a:pPr algn="l" rtl="0" fontAlgn="ctr"/>
                      <a:r>
                        <a:rPr lang="fr-FR" sz="1300" b="1" i="0" u="none" strike="noStrike" dirty="0" smtClean="0">
                          <a:solidFill>
                            <a:srgbClr val="181818"/>
                          </a:solidFill>
                          <a:latin typeface="+mn-lt"/>
                        </a:rPr>
                        <a:t> 10h00-10h10</a:t>
                      </a:r>
                      <a:endParaRPr lang="fr-FR" sz="1300" b="1" i="0" u="none" strike="noStrike" dirty="0">
                        <a:solidFill>
                          <a:srgbClr val="181818"/>
                        </a:solidFill>
                        <a:latin typeface="+mn-lt"/>
                      </a:endParaRPr>
                    </a:p>
                  </a:txBody>
                  <a:tcPr marL="2535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9863" indent="0" algn="just" rtl="0" fontAlgn="t"/>
                      <a:r>
                        <a:rPr lang="fr-FR" sz="1300" b="0" i="0" u="none" strike="noStrike" dirty="0" smtClean="0">
                          <a:solidFill>
                            <a:srgbClr val="000000"/>
                          </a:solidFill>
                          <a:latin typeface="+mn-lt"/>
                        </a:rPr>
                        <a:t>Allocution de Monsieur Sid Ahmed FERROUKHI, Ministre de la Pêche et des Ressources Halieutiques </a:t>
                      </a:r>
                      <a:endParaRPr lang="fr-FR" sz="1300" b="0" i="0" u="none" strike="noStrike" dirty="0">
                        <a:solidFill>
                          <a:srgbClr val="000000"/>
                        </a:solidFill>
                        <a:latin typeface="+mn-lt"/>
                      </a:endParaRP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9532">
                <a:tc rowSpan="2">
                  <a:txBody>
                    <a:bodyPr/>
                    <a:lstStyle/>
                    <a:p>
                      <a:pPr algn="l" rtl="0" fontAlgn="ctr"/>
                      <a:r>
                        <a:rPr lang="fr-FR" sz="1300" b="1" i="0" u="none" strike="noStrike" dirty="0" smtClean="0">
                          <a:solidFill>
                            <a:srgbClr val="000000"/>
                          </a:solidFill>
                          <a:latin typeface="+mn-lt"/>
                        </a:rPr>
                        <a:t>10h10-10h30</a:t>
                      </a:r>
                      <a:endParaRPr lang="fr-FR" sz="1300" b="1" i="0" u="none" strike="noStrike" dirty="0">
                        <a:solidFill>
                          <a:srgbClr val="000000"/>
                        </a:solidFill>
                        <a:latin typeface="+mn-lt"/>
                      </a:endParaRPr>
                    </a:p>
                  </a:txBody>
                  <a:tcPr marL="25358" marR="2818" marT="2818" marB="0" anchor="ctr">
                    <a:lnL w="6350" cap="flat" cmpd="sng" algn="ctr">
                      <a:solidFill>
                        <a:srgbClr val="000000"/>
                      </a:solidFill>
                      <a:prstDash val="solid"/>
                      <a:round/>
                      <a:headEnd type="none" w="med" len="med"/>
                      <a:tailEnd type="none" w="med" len="med"/>
                    </a:lnL>
                    <a:lnR w="12700" cap="flat" cmpd="sng" algn="ctr">
                      <a:solidFill>
                        <a:schemeClr val="tx1">
                          <a:lumMod val="1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9863" indent="0" algn="just" rtl="0" fontAlgn="t"/>
                      <a:r>
                        <a:rPr lang="fr-FR" sz="1300" b="0" i="0" u="none" strike="noStrike" dirty="0">
                          <a:solidFill>
                            <a:srgbClr val="000000"/>
                          </a:solidFill>
                          <a:latin typeface="+mn-lt"/>
                        </a:rPr>
                        <a:t>Présentation du </a:t>
                      </a:r>
                      <a:r>
                        <a:rPr lang="fr-FR" sz="1300" b="0" i="0" u="none" strike="noStrike" dirty="0" smtClean="0">
                          <a:solidFill>
                            <a:srgbClr val="000000"/>
                          </a:solidFill>
                          <a:latin typeface="+mn-lt"/>
                        </a:rPr>
                        <a:t>Plan « Aquapêche Bleu 2020 </a:t>
                      </a:r>
                      <a:r>
                        <a:rPr lang="fr-FR" sz="1300" b="0" i="0" u="none" strike="noStrike" dirty="0">
                          <a:solidFill>
                            <a:srgbClr val="000000"/>
                          </a:solidFill>
                          <a:latin typeface="+mn-lt"/>
                        </a:rPr>
                        <a:t>» et du processus de sa mise en </a:t>
                      </a:r>
                      <a:r>
                        <a:rPr lang="fr-FR" sz="1300" b="0" i="0" u="none" strike="noStrike" dirty="0" smtClean="0">
                          <a:solidFill>
                            <a:srgbClr val="000000"/>
                          </a:solidFill>
                          <a:latin typeface="+mn-lt"/>
                        </a:rPr>
                        <a:t>œuvre  </a:t>
                      </a:r>
                      <a:endParaRPr lang="fr-FR" sz="1300" b="0" i="0" u="none" strike="noStrike" dirty="0">
                        <a:solidFill>
                          <a:srgbClr val="000000"/>
                        </a:solidFill>
                        <a:latin typeface="+mn-lt"/>
                      </a:endParaRPr>
                    </a:p>
                  </a:txBody>
                  <a:tcPr marL="2818" marR="2818" marT="2818" marB="0">
                    <a:lnL w="12700" cap="flat" cmpd="sng" algn="ctr">
                      <a:solidFill>
                        <a:schemeClr val="tx1">
                          <a:lumMod val="1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378922">
                <a:tc vMerge="1">
                  <a:txBody>
                    <a:bodyPr/>
                    <a:lstStyle/>
                    <a:p>
                      <a:endParaRPr lang="fr-FR"/>
                    </a:p>
                  </a:txBody>
                  <a:tcPr/>
                </a:tc>
                <a:tc>
                  <a:txBody>
                    <a:bodyPr/>
                    <a:lstStyle/>
                    <a:p>
                      <a:pPr marL="169863" indent="0" algn="r" defTabSz="828675" rtl="0" fontAlgn="t"/>
                      <a:r>
                        <a:rPr lang="fr-FR" sz="1300" b="0" i="1" u="none" strike="noStrike" dirty="0">
                          <a:solidFill>
                            <a:srgbClr val="000000"/>
                          </a:solidFill>
                          <a:latin typeface="+mn-lt"/>
                        </a:rPr>
                        <a:t>M. </a:t>
                      </a:r>
                      <a:r>
                        <a:rPr lang="fr-FR" sz="1300" b="0" i="1" u="none" strike="noStrike" dirty="0" smtClean="0">
                          <a:solidFill>
                            <a:srgbClr val="000000"/>
                          </a:solidFill>
                          <a:latin typeface="+mn-lt"/>
                        </a:rPr>
                        <a:t>Rafik MOUALEK, </a:t>
                      </a:r>
                      <a:br>
                        <a:rPr lang="fr-FR" sz="1300" b="0" i="1" u="none" strike="noStrike" dirty="0" smtClean="0">
                          <a:solidFill>
                            <a:srgbClr val="000000"/>
                          </a:solidFill>
                          <a:latin typeface="+mn-lt"/>
                        </a:rPr>
                      </a:br>
                      <a:r>
                        <a:rPr lang="fr-FR" sz="1300" b="0" i="1" u="none" strike="noStrike" dirty="0" smtClean="0">
                          <a:solidFill>
                            <a:srgbClr val="000000"/>
                          </a:solidFill>
                          <a:latin typeface="+mn-lt"/>
                        </a:rPr>
                        <a:t>Directeur </a:t>
                      </a:r>
                      <a:r>
                        <a:rPr lang="fr-FR" sz="1300" b="0" i="1" u="none" strike="noStrike" dirty="0">
                          <a:solidFill>
                            <a:srgbClr val="000000"/>
                          </a:solidFill>
                          <a:latin typeface="+mn-lt"/>
                        </a:rPr>
                        <a:t>d’Etudes /MPRH </a:t>
                      </a:r>
                    </a:p>
                  </a:txBody>
                  <a:tcPr marL="2818" marR="2818" marT="2818" marB="0">
                    <a:lnL w="12700" cap="flat" cmpd="sng" algn="ctr">
                      <a:solidFill>
                        <a:schemeClr val="tx1">
                          <a:lumMod val="1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610818">
                <a:tc>
                  <a:txBody>
                    <a:bodyPr/>
                    <a:lstStyle/>
                    <a:p>
                      <a:pPr algn="l" rtl="0" fontAlgn="ctr"/>
                      <a:endParaRPr lang="fr-FR" sz="1300" b="1" i="0" u="none" strike="noStrike" dirty="0" smtClean="0">
                        <a:solidFill>
                          <a:srgbClr val="000000"/>
                        </a:solidFill>
                        <a:latin typeface="+mn-lt"/>
                      </a:endParaRPr>
                    </a:p>
                    <a:p>
                      <a:pPr algn="l" rtl="0" fontAlgn="ctr"/>
                      <a:endParaRPr lang="fr-FR" sz="1300" b="1" i="0" u="none" strike="noStrike" dirty="0" smtClean="0">
                        <a:solidFill>
                          <a:srgbClr val="000000"/>
                        </a:solidFill>
                        <a:latin typeface="+mn-lt"/>
                      </a:endParaRPr>
                    </a:p>
                    <a:p>
                      <a:pPr algn="l" rtl="0" fontAlgn="ctr"/>
                      <a:r>
                        <a:rPr lang="fr-FR" sz="1300" b="1" i="0" u="none" strike="noStrike" dirty="0" smtClean="0">
                          <a:solidFill>
                            <a:srgbClr val="000000"/>
                          </a:solidFill>
                          <a:latin typeface="+mn-lt"/>
                        </a:rPr>
                        <a:t>10h30-10h45</a:t>
                      </a:r>
                      <a:endParaRPr lang="fr-FR" sz="1300" b="1" i="0" u="none" strike="noStrike" dirty="0">
                        <a:solidFill>
                          <a:srgbClr val="000000"/>
                        </a:solidFill>
                        <a:latin typeface="+mn-lt"/>
                      </a:endParaRPr>
                    </a:p>
                  </a:txBody>
                  <a:tcPr marL="25358" marR="2818" marT="2818" marB="0" anchor="ctr">
                    <a:lnL w="6350" cap="flat" cmpd="sng" algn="ctr">
                      <a:solidFill>
                        <a:srgbClr val="000000"/>
                      </a:solidFill>
                      <a:prstDash val="solid"/>
                      <a:round/>
                      <a:headEnd type="none" w="med" len="med"/>
                      <a:tailEnd type="none" w="med" len="med"/>
                    </a:lnL>
                    <a:lnR w="12700" cap="flat" cmpd="sng" algn="ctr">
                      <a:solidFill>
                        <a:schemeClr val="tx1">
                          <a:lumMod val="1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69863" marR="0" indent="0" algn="l" defTabSz="914400" rtl="0" eaLnBrk="1" fontAlgn="t" latinLnBrk="0" hangingPunct="1">
                        <a:lnSpc>
                          <a:spcPct val="100000"/>
                        </a:lnSpc>
                        <a:spcBef>
                          <a:spcPts val="0"/>
                        </a:spcBef>
                        <a:spcAft>
                          <a:spcPts val="0"/>
                        </a:spcAft>
                        <a:buClrTx/>
                        <a:buSzTx/>
                        <a:buFontTx/>
                        <a:buNone/>
                        <a:tabLst/>
                        <a:defRPr/>
                      </a:pPr>
                      <a:r>
                        <a:rPr lang="fr-FR" sz="1300" b="0" i="0" u="none" strike="noStrike" dirty="0" smtClean="0">
                          <a:solidFill>
                            <a:srgbClr val="000000"/>
                          </a:solidFill>
                          <a:latin typeface="+mn-lt"/>
                        </a:rPr>
                        <a:t>Présentation de la Charte d’adhésion volontaire pour un développement responsable et durable de la pêche et de l’aquaculture</a:t>
                      </a:r>
                      <a:r>
                        <a:rPr lang="fr-FR" sz="1300" b="0" i="1" u="none" strike="noStrike" dirty="0" smtClean="0">
                          <a:solidFill>
                            <a:srgbClr val="000000"/>
                          </a:solidFill>
                          <a:latin typeface="+mn-lt"/>
                        </a:rPr>
                        <a:t>                  </a:t>
                      </a:r>
                    </a:p>
                  </a:txBody>
                  <a:tcPr marL="2818" marR="2818" marT="2818" marB="0">
                    <a:lnL w="12700" cap="flat" cmpd="sng" algn="ctr">
                      <a:solidFill>
                        <a:schemeClr val="tx1">
                          <a:lumMod val="1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594293">
                <a:tc>
                  <a:txBody>
                    <a:bodyPr/>
                    <a:lstStyle/>
                    <a:p>
                      <a:pPr algn="l" rtl="0" fontAlgn="ctr"/>
                      <a:endParaRPr lang="fr-FR" sz="1300" b="1" i="0" u="none" strike="noStrike" dirty="0">
                        <a:solidFill>
                          <a:srgbClr val="000000"/>
                        </a:solidFill>
                        <a:latin typeface="+mn-lt"/>
                      </a:endParaRPr>
                    </a:p>
                  </a:txBody>
                  <a:tcPr marL="25358" marR="2818" marT="2818" marB="0" anchor="ctr">
                    <a:lnL w="6350" cap="flat" cmpd="sng" algn="ctr">
                      <a:solidFill>
                        <a:srgbClr val="000000"/>
                      </a:solidFill>
                      <a:prstDash val="solid"/>
                      <a:round/>
                      <a:headEnd type="none" w="med" len="med"/>
                      <a:tailEnd type="none" w="med" len="med"/>
                    </a:lnL>
                    <a:lnR w="12700" cap="flat" cmpd="sng" algn="ctr">
                      <a:solidFill>
                        <a:schemeClr val="tx1">
                          <a:lumMod val="1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r" defTabSz="263525" rtl="0" fontAlgn="t"/>
                      <a:r>
                        <a:rPr lang="fr-FR" sz="1300" b="0" i="1" u="none" strike="noStrike" dirty="0" smtClean="0">
                          <a:solidFill>
                            <a:srgbClr val="000000"/>
                          </a:solidFill>
                          <a:latin typeface="+mn-lt"/>
                        </a:rPr>
                        <a:t>M</a:t>
                      </a:r>
                      <a:r>
                        <a:rPr kumimoji="0" lang="fr-FR" sz="1300" b="0" i="1" u="none" strike="noStrike" kern="1200" dirty="0" smtClean="0">
                          <a:solidFill>
                            <a:srgbClr val="000000"/>
                          </a:solidFill>
                          <a:latin typeface="+mn-lt"/>
                          <a:ea typeface="+mn-ea"/>
                          <a:cs typeface="+mn-cs"/>
                        </a:rPr>
                        <a:t>. </a:t>
                      </a:r>
                      <a:r>
                        <a:rPr kumimoji="0" lang="fr-FR" sz="1300" b="0" i="1" u="none" strike="noStrike" kern="1200" dirty="0" err="1" smtClean="0">
                          <a:solidFill>
                            <a:srgbClr val="000000"/>
                          </a:solidFill>
                          <a:latin typeface="+mn-lt"/>
                          <a:ea typeface="+mn-ea"/>
                          <a:cs typeface="+mn-cs"/>
                        </a:rPr>
                        <a:t>Belkacem</a:t>
                      </a:r>
                      <a:r>
                        <a:rPr kumimoji="0" lang="fr-FR" sz="1300" b="0" i="1" u="none" strike="noStrike" kern="1200" dirty="0" smtClean="0">
                          <a:solidFill>
                            <a:srgbClr val="000000"/>
                          </a:solidFill>
                          <a:latin typeface="+mn-lt"/>
                          <a:ea typeface="+mn-ea"/>
                          <a:cs typeface="+mn-cs"/>
                        </a:rPr>
                        <a:t> Hamid,</a:t>
                      </a:r>
                    </a:p>
                    <a:p>
                      <a:pPr marL="0" indent="0" algn="r" defTabSz="263525" rtl="0" fontAlgn="t"/>
                      <a:r>
                        <a:rPr lang="fr-FR" sz="1300" b="0" i="1" u="none" strike="noStrike" dirty="0" smtClean="0">
                          <a:solidFill>
                            <a:srgbClr val="000000"/>
                          </a:solidFill>
                          <a:latin typeface="+mn-lt"/>
                        </a:rPr>
                        <a:t>Membre du Comité Central </a:t>
                      </a:r>
                      <a:br>
                        <a:rPr lang="fr-FR" sz="1300" b="0" i="1" u="none" strike="noStrike" dirty="0" smtClean="0">
                          <a:solidFill>
                            <a:srgbClr val="000000"/>
                          </a:solidFill>
                          <a:latin typeface="+mn-lt"/>
                        </a:rPr>
                      </a:br>
                      <a:r>
                        <a:rPr lang="fr-FR" sz="1300" b="0" i="1" u="none" strike="noStrike" dirty="0" smtClean="0">
                          <a:solidFill>
                            <a:srgbClr val="000000"/>
                          </a:solidFill>
                          <a:latin typeface="+mn-lt"/>
                        </a:rPr>
                        <a:t>« </a:t>
                      </a:r>
                      <a:r>
                        <a:rPr lang="fr-FR" sz="1300" b="0" i="1" u="none" strike="noStrike" dirty="0" err="1" smtClean="0">
                          <a:solidFill>
                            <a:srgbClr val="000000"/>
                          </a:solidFill>
                          <a:latin typeface="+mn-lt"/>
                        </a:rPr>
                        <a:t>Aquapêche</a:t>
                      </a:r>
                      <a:r>
                        <a:rPr lang="fr-FR" sz="1300" b="0" i="1" u="none" strike="noStrike" dirty="0" smtClean="0">
                          <a:solidFill>
                            <a:srgbClr val="000000"/>
                          </a:solidFill>
                          <a:latin typeface="+mn-lt"/>
                        </a:rPr>
                        <a:t> Bleue 2020 »</a:t>
                      </a:r>
                      <a:endParaRPr lang="fr-FR" sz="1300" b="0" i="0" u="none" strike="noStrike" dirty="0" smtClean="0">
                        <a:solidFill>
                          <a:srgbClr val="000000"/>
                        </a:solidFill>
                        <a:latin typeface="+mn-lt"/>
                      </a:endParaRPr>
                    </a:p>
                  </a:txBody>
                  <a:tcPr marL="2818" marR="2818" marT="2818" marB="0">
                    <a:lnL w="12700" cap="flat" cmpd="sng" algn="ctr">
                      <a:solidFill>
                        <a:schemeClr val="tx1">
                          <a:lumMod val="1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64597">
                <a:tc>
                  <a:txBody>
                    <a:bodyPr/>
                    <a:lstStyle/>
                    <a:p>
                      <a:pPr algn="l" rtl="0" fontAlgn="ctr"/>
                      <a:r>
                        <a:rPr lang="fr-FR" sz="1300" b="1" i="0" u="none" strike="noStrike" dirty="0" smtClean="0">
                          <a:solidFill>
                            <a:srgbClr val="000000"/>
                          </a:solidFill>
                          <a:latin typeface="+mn-lt"/>
                        </a:rPr>
                        <a:t>10h45-10h55</a:t>
                      </a:r>
                      <a:endParaRPr lang="fr-FR" sz="1300" b="1" i="0" u="none" strike="noStrike" dirty="0">
                        <a:solidFill>
                          <a:srgbClr val="000000"/>
                        </a:solidFill>
                        <a:latin typeface="+mn-lt"/>
                      </a:endParaRPr>
                    </a:p>
                  </a:txBody>
                  <a:tcPr marL="25358" marR="2818" marT="2818" marB="0" anchor="ctr">
                    <a:lnL w="6350" cap="flat" cmpd="sng" algn="ctr">
                      <a:solidFill>
                        <a:srgbClr val="000000"/>
                      </a:solidFill>
                      <a:prstDash val="solid"/>
                      <a:round/>
                      <a:headEnd type="none" w="med" len="med"/>
                      <a:tailEnd type="none" w="med" len="med"/>
                    </a:lnL>
                    <a:lnR w="12700" cap="flat" cmpd="sng" algn="ctr">
                      <a:solidFill>
                        <a:schemeClr val="tx1">
                          <a:lumMod val="1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9863" marR="0" indent="0" algn="just" defTabSz="914400" rtl="0" eaLnBrk="1" fontAlgn="t" latinLnBrk="0" hangingPunct="1">
                        <a:lnSpc>
                          <a:spcPct val="100000"/>
                        </a:lnSpc>
                        <a:spcBef>
                          <a:spcPts val="0"/>
                        </a:spcBef>
                        <a:spcAft>
                          <a:spcPts val="0"/>
                        </a:spcAft>
                        <a:buClrTx/>
                        <a:buSzTx/>
                        <a:buFontTx/>
                        <a:buNone/>
                        <a:tabLst/>
                        <a:defRPr/>
                      </a:pPr>
                      <a:r>
                        <a:rPr lang="fr-FR" sz="1300" b="0" i="0" u="none" strike="noStrike" dirty="0" smtClean="0">
                          <a:solidFill>
                            <a:srgbClr val="000000"/>
                          </a:solidFill>
                          <a:latin typeface="+mn-lt"/>
                        </a:rPr>
                        <a:t>Signature officielle de la Charte d’adhésion volontaire pour un développement responsable et durable de la pêche et de l’aquaculture</a:t>
                      </a:r>
                      <a:endParaRPr lang="fr-FR" sz="1300" b="0" i="1" u="none" strike="noStrike" dirty="0" smtClean="0">
                        <a:solidFill>
                          <a:srgbClr val="000000"/>
                        </a:solidFill>
                        <a:latin typeface="+mn-lt"/>
                      </a:endParaRPr>
                    </a:p>
                  </a:txBody>
                  <a:tcPr marL="2818" marR="2818" marT="2818" marB="0">
                    <a:lnL w="12700" cap="flat" cmpd="sng" algn="ctr">
                      <a:solidFill>
                        <a:schemeClr val="tx1">
                          <a:lumMod val="1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144">
                <a:tc>
                  <a:txBody>
                    <a:bodyPr/>
                    <a:lstStyle/>
                    <a:p>
                      <a:pPr algn="l" rtl="0" fontAlgn="ctr"/>
                      <a:r>
                        <a:rPr lang="fr-FR" sz="1300" b="1" i="0" u="none" strike="noStrike" dirty="0" smtClean="0">
                          <a:solidFill>
                            <a:srgbClr val="000000"/>
                          </a:solidFill>
                          <a:latin typeface="+mn-lt"/>
                        </a:rPr>
                        <a:t>10h55-11h30</a:t>
                      </a:r>
                      <a:endParaRPr lang="fr-FR" sz="1300" b="1" i="0" u="none" strike="noStrike" dirty="0">
                        <a:solidFill>
                          <a:srgbClr val="000000"/>
                        </a:solidFill>
                        <a:latin typeface="+mn-lt"/>
                      </a:endParaRPr>
                    </a:p>
                  </a:txBody>
                  <a:tcPr marL="25358" marR="2818" marT="2818" marB="0" anchor="ctr">
                    <a:lnL w="6350" cap="flat" cmpd="sng" algn="ctr">
                      <a:solidFill>
                        <a:srgbClr val="000000"/>
                      </a:solidFill>
                      <a:prstDash val="solid"/>
                      <a:round/>
                      <a:headEnd type="none" w="med" len="med"/>
                      <a:tailEnd type="none" w="med" len="med"/>
                    </a:lnL>
                    <a:lnR w="12700" cap="flat" cmpd="sng" algn="ctr">
                      <a:solidFill>
                        <a:schemeClr val="tx1">
                          <a:lumMod val="1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9863" indent="0" algn="l" rtl="0" fontAlgn="t"/>
                      <a:r>
                        <a:rPr kumimoji="0" lang="fr-FR" sz="1300" b="0" i="0" u="none" strike="noStrike" kern="1200" dirty="0">
                          <a:solidFill>
                            <a:srgbClr val="000000"/>
                          </a:solidFill>
                          <a:latin typeface="+mn-lt"/>
                          <a:ea typeface="+mn-ea"/>
                          <a:cs typeface="+mn-cs"/>
                        </a:rPr>
                        <a:t>Pause </a:t>
                      </a:r>
                      <a:r>
                        <a:rPr kumimoji="0" lang="fr-FR" sz="1300" b="0" i="0" u="none" strike="noStrike" kern="1200" dirty="0" smtClean="0">
                          <a:solidFill>
                            <a:srgbClr val="000000"/>
                          </a:solidFill>
                          <a:latin typeface="+mn-lt"/>
                          <a:ea typeface="+mn-ea"/>
                          <a:cs typeface="+mn-cs"/>
                        </a:rPr>
                        <a:t>café</a:t>
                      </a:r>
                      <a:endParaRPr kumimoji="0" lang="fr-FR" sz="1300" b="0" i="0" u="none" strike="noStrike" kern="1200" dirty="0">
                        <a:solidFill>
                          <a:srgbClr val="000000"/>
                        </a:solidFill>
                        <a:latin typeface="+mn-lt"/>
                        <a:ea typeface="+mn-ea"/>
                        <a:cs typeface="+mn-cs"/>
                      </a:endParaRPr>
                    </a:p>
                  </a:txBody>
                  <a:tcPr marL="2818" marR="2818" marT="2818" marB="0">
                    <a:lnL w="12700" cap="flat" cmpd="sng" algn="ctr">
                      <a:solidFill>
                        <a:schemeClr val="tx1">
                          <a:lumMod val="1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5313">
                <a:tc rowSpan="2">
                  <a:txBody>
                    <a:bodyPr/>
                    <a:lstStyle/>
                    <a:p>
                      <a:pPr algn="l" rtl="0" fontAlgn="ctr"/>
                      <a:r>
                        <a:rPr lang="fr-FR" sz="1300" b="1" i="0" u="none" strike="noStrike" dirty="0" smtClean="0">
                          <a:solidFill>
                            <a:srgbClr val="181818"/>
                          </a:solidFill>
                          <a:latin typeface="+mn-lt"/>
                        </a:rPr>
                        <a:t>11h30-11h45</a:t>
                      </a:r>
                      <a:endParaRPr lang="fr-FR" sz="1300" b="1" i="0" u="none" strike="noStrike" dirty="0">
                        <a:solidFill>
                          <a:srgbClr val="181818"/>
                        </a:solidFill>
                        <a:latin typeface="+mn-lt"/>
                      </a:endParaRPr>
                    </a:p>
                  </a:txBody>
                  <a:tcPr marL="25358" marR="2818" marT="2818" marB="0" anchor="ctr">
                    <a:lnL w="6350" cap="flat" cmpd="sng" algn="ctr">
                      <a:solidFill>
                        <a:srgbClr val="000000"/>
                      </a:solidFill>
                      <a:prstDash val="solid"/>
                      <a:round/>
                      <a:headEnd type="none" w="med" len="med"/>
                      <a:tailEnd type="none" w="med" len="med"/>
                    </a:lnL>
                    <a:lnR w="12700" cap="flat" cmpd="sng" algn="ctr">
                      <a:solidFill>
                        <a:schemeClr val="tx1">
                          <a:lumMod val="1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9863" indent="0" algn="just" rtl="0" fontAlgn="t"/>
                      <a:r>
                        <a:rPr kumimoji="0" lang="fr-FR" sz="1300" b="0" i="0" u="none" strike="noStrike" kern="1200" dirty="0">
                          <a:solidFill>
                            <a:srgbClr val="000000"/>
                          </a:solidFill>
                          <a:latin typeface="+mn-lt"/>
                          <a:ea typeface="+mn-ea"/>
                          <a:cs typeface="+mn-cs"/>
                        </a:rPr>
                        <a:t>Présentation des recommandations </a:t>
                      </a:r>
                      <a:r>
                        <a:rPr kumimoji="0" lang="fr-FR" sz="1300" b="0" i="0" u="none" strike="noStrike" kern="1200" dirty="0" smtClean="0">
                          <a:solidFill>
                            <a:srgbClr val="000000"/>
                          </a:solidFill>
                          <a:latin typeface="+mn-lt"/>
                          <a:ea typeface="+mn-ea"/>
                          <a:cs typeface="+mn-cs"/>
                        </a:rPr>
                        <a:t>nationales </a:t>
                      </a:r>
                      <a:r>
                        <a:rPr kumimoji="0" lang="fr-FR" sz="1300" b="0" i="0" u="none" strike="noStrike" kern="1200" dirty="0">
                          <a:solidFill>
                            <a:srgbClr val="000000"/>
                          </a:solidFill>
                          <a:latin typeface="+mn-lt"/>
                          <a:ea typeface="+mn-ea"/>
                          <a:cs typeface="+mn-cs"/>
                        </a:rPr>
                        <a:t>issues du processus de concertation sur </a:t>
                      </a:r>
                      <a:r>
                        <a:rPr kumimoji="0" lang="fr-FR" sz="1300" b="0" i="0" u="none" strike="noStrike" kern="1200" dirty="0" smtClean="0">
                          <a:solidFill>
                            <a:srgbClr val="000000"/>
                          </a:solidFill>
                          <a:latin typeface="+mn-lt"/>
                          <a:ea typeface="+mn-ea"/>
                          <a:cs typeface="+mn-cs"/>
                        </a:rPr>
                        <a:t/>
                      </a:r>
                      <a:br>
                        <a:rPr kumimoji="0" lang="fr-FR" sz="1300" b="0" i="0" u="none" strike="noStrike" kern="1200" dirty="0" smtClean="0">
                          <a:solidFill>
                            <a:srgbClr val="000000"/>
                          </a:solidFill>
                          <a:latin typeface="+mn-lt"/>
                          <a:ea typeface="+mn-ea"/>
                          <a:cs typeface="+mn-cs"/>
                        </a:rPr>
                      </a:br>
                      <a:r>
                        <a:rPr kumimoji="0" lang="fr-FR" sz="1300" b="0" i="0" u="none" strike="noStrike" kern="1200" dirty="0" smtClean="0">
                          <a:solidFill>
                            <a:srgbClr val="000000"/>
                          </a:solidFill>
                          <a:latin typeface="+mn-lt"/>
                          <a:ea typeface="+mn-ea"/>
                          <a:cs typeface="+mn-cs"/>
                        </a:rPr>
                        <a:t>« </a:t>
                      </a:r>
                      <a:r>
                        <a:rPr kumimoji="0" lang="fr-FR" sz="1300" b="0" i="0" u="none" strike="noStrike" kern="1200" dirty="0">
                          <a:solidFill>
                            <a:srgbClr val="000000"/>
                          </a:solidFill>
                          <a:latin typeface="+mn-lt"/>
                          <a:ea typeface="+mn-ea"/>
                          <a:cs typeface="+mn-cs"/>
                        </a:rPr>
                        <a:t>Aquapêche </a:t>
                      </a:r>
                      <a:r>
                        <a:rPr kumimoji="0" lang="fr-FR" sz="1300" b="0" i="0" u="none" strike="noStrike" kern="1200" dirty="0" smtClean="0">
                          <a:solidFill>
                            <a:srgbClr val="000000"/>
                          </a:solidFill>
                          <a:latin typeface="+mn-lt"/>
                          <a:ea typeface="+mn-ea"/>
                          <a:cs typeface="+mn-cs"/>
                        </a:rPr>
                        <a:t> Bleue 2020 »</a:t>
                      </a:r>
                      <a:endParaRPr kumimoji="0" lang="fr-FR" sz="1300" b="0" i="0" u="none" strike="noStrike" kern="1200" dirty="0">
                        <a:solidFill>
                          <a:srgbClr val="000000"/>
                        </a:solidFill>
                        <a:latin typeface="+mn-lt"/>
                        <a:ea typeface="+mn-ea"/>
                        <a:cs typeface="+mn-cs"/>
                      </a:endParaRPr>
                    </a:p>
                  </a:txBody>
                  <a:tcPr marL="2818" marR="2818" marT="2818" marB="0">
                    <a:lnL w="12700" cap="flat" cmpd="sng" algn="ctr">
                      <a:solidFill>
                        <a:schemeClr val="tx1">
                          <a:lumMod val="1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546934">
                <a:tc vMerge="1">
                  <a:txBody>
                    <a:bodyPr/>
                    <a:lstStyle/>
                    <a:p>
                      <a:endParaRPr lang="fr-FR"/>
                    </a:p>
                  </a:txBody>
                  <a:tcPr/>
                </a:tc>
                <a:tc>
                  <a:txBody>
                    <a:bodyPr/>
                    <a:lstStyle/>
                    <a:p>
                      <a:pPr algn="r" rtl="0" fontAlgn="t"/>
                      <a:r>
                        <a:rPr lang="fr-FR" sz="1300" b="0" i="1" u="none" strike="noStrike" dirty="0">
                          <a:solidFill>
                            <a:srgbClr val="000000"/>
                          </a:solidFill>
                          <a:latin typeface="+mn-lt"/>
                        </a:rPr>
                        <a:t>M. </a:t>
                      </a:r>
                      <a:r>
                        <a:rPr lang="fr-FR" sz="1300" b="0" i="1" u="none" strike="noStrike" dirty="0" smtClean="0">
                          <a:solidFill>
                            <a:srgbClr val="000000"/>
                          </a:solidFill>
                          <a:latin typeface="+mn-lt"/>
                        </a:rPr>
                        <a:t>Amara AMMI, </a:t>
                      </a:r>
                      <a:br>
                        <a:rPr lang="fr-FR" sz="1300" b="0" i="1" u="none" strike="noStrike" dirty="0" smtClean="0">
                          <a:solidFill>
                            <a:srgbClr val="000000"/>
                          </a:solidFill>
                          <a:latin typeface="+mn-lt"/>
                        </a:rPr>
                      </a:br>
                      <a:r>
                        <a:rPr lang="fr-FR" sz="1300" b="0" i="1" u="none" strike="noStrike" dirty="0" smtClean="0">
                          <a:solidFill>
                            <a:srgbClr val="000000"/>
                          </a:solidFill>
                          <a:latin typeface="+mn-lt"/>
                        </a:rPr>
                        <a:t>Directeur de la Pêche et des Ressources </a:t>
                      </a:r>
                      <a:br>
                        <a:rPr lang="fr-FR" sz="1300" b="0" i="1" u="none" strike="noStrike" dirty="0" smtClean="0">
                          <a:solidFill>
                            <a:srgbClr val="000000"/>
                          </a:solidFill>
                          <a:latin typeface="+mn-lt"/>
                        </a:rPr>
                      </a:br>
                      <a:r>
                        <a:rPr lang="fr-FR" sz="1300" b="0" i="1" u="none" strike="noStrike" dirty="0" smtClean="0">
                          <a:solidFill>
                            <a:srgbClr val="000000"/>
                          </a:solidFill>
                          <a:latin typeface="+mn-lt"/>
                        </a:rPr>
                        <a:t>Halieutiques de la Wilaya</a:t>
                      </a:r>
                      <a:r>
                        <a:rPr lang="fr-FR" sz="1300" b="0" i="1" u="none" strike="noStrike" baseline="0" dirty="0" smtClean="0">
                          <a:solidFill>
                            <a:srgbClr val="000000"/>
                          </a:solidFill>
                          <a:latin typeface="+mn-lt"/>
                        </a:rPr>
                        <a:t> d’Annaba</a:t>
                      </a:r>
                      <a:r>
                        <a:rPr lang="fr-FR" sz="1300" b="0" i="1" u="none" strike="noStrike" dirty="0" smtClean="0">
                          <a:solidFill>
                            <a:srgbClr val="000000"/>
                          </a:solidFill>
                          <a:latin typeface="+mn-lt"/>
                        </a:rPr>
                        <a:t> </a:t>
                      </a:r>
                      <a:endParaRPr lang="fr-FR" sz="1300" b="0" i="1" u="none" strike="noStrike" dirty="0">
                        <a:solidFill>
                          <a:srgbClr val="000000"/>
                        </a:solidFill>
                        <a:latin typeface="+mn-lt"/>
                      </a:endParaRPr>
                    </a:p>
                  </a:txBody>
                  <a:tcPr marL="2818" marR="2818" marT="2818" marB="0">
                    <a:lnL w="12700" cap="flat" cmpd="sng" algn="ctr">
                      <a:solidFill>
                        <a:schemeClr val="tx1">
                          <a:lumMod val="1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664597">
                <a:tc>
                  <a:txBody>
                    <a:bodyPr/>
                    <a:lstStyle/>
                    <a:p>
                      <a:pPr algn="l" rtl="0" fontAlgn="ctr"/>
                      <a:r>
                        <a:rPr lang="fr-FR" sz="1300" b="1" i="0" u="none" strike="noStrike" dirty="0" smtClean="0">
                          <a:solidFill>
                            <a:srgbClr val="181818"/>
                          </a:solidFill>
                          <a:latin typeface="+mn-lt"/>
                        </a:rPr>
                        <a:t>11h45-12h00 </a:t>
                      </a:r>
                      <a:endParaRPr lang="fr-FR" sz="1300" b="1" i="0" u="none" strike="noStrike" dirty="0">
                        <a:solidFill>
                          <a:srgbClr val="181818"/>
                        </a:solidFill>
                        <a:latin typeface="+mn-lt"/>
                      </a:endParaRPr>
                    </a:p>
                  </a:txBody>
                  <a:tcPr marL="25358" marR="2818" marT="28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69863" indent="0" algn="just" rtl="0" fontAlgn="t"/>
                      <a:r>
                        <a:rPr lang="fr-FR" sz="1300" b="0" i="0" u="none" strike="noStrike" dirty="0" smtClean="0">
                          <a:solidFill>
                            <a:srgbClr val="000000"/>
                          </a:solidFill>
                          <a:latin typeface="+mn-lt"/>
                        </a:rPr>
                        <a:t>Présentation </a:t>
                      </a:r>
                      <a:r>
                        <a:rPr lang="fr-FR" sz="1300" b="0" i="0" u="none" strike="noStrike" dirty="0">
                          <a:solidFill>
                            <a:srgbClr val="000000"/>
                          </a:solidFill>
                          <a:latin typeface="+mn-lt"/>
                        </a:rPr>
                        <a:t>des </a:t>
                      </a:r>
                      <a:r>
                        <a:rPr lang="fr-FR" sz="1300" b="0" i="0" u="none" strike="noStrike" dirty="0" smtClean="0">
                          <a:solidFill>
                            <a:srgbClr val="000000"/>
                          </a:solidFill>
                          <a:latin typeface="+mn-lt"/>
                        </a:rPr>
                        <a:t>principaux résultats du Projet d’appui à la formulation de la Stratégie Nationale de développement de la Pêche et de l’Aquaculture, Horizon 2020</a:t>
                      </a:r>
                      <a:endParaRPr lang="fr-FR" sz="1300" b="0" i="0" u="none" strike="noStrike" dirty="0">
                        <a:solidFill>
                          <a:srgbClr val="000000"/>
                        </a:solidFill>
                        <a:latin typeface="+mn-lt"/>
                      </a:endParaRPr>
                    </a:p>
                  </a:txBody>
                  <a:tcPr marL="2818" marR="2818" marT="2818"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460560">
                <a:tc>
                  <a:txBody>
                    <a:bodyPr/>
                    <a:lstStyle/>
                    <a:p>
                      <a:pPr algn="l" rtl="0" fontAlgn="ctr"/>
                      <a:endParaRPr lang="fr-FR" sz="1300" b="1" i="0" u="none" strike="noStrike" dirty="0">
                        <a:solidFill>
                          <a:srgbClr val="181818"/>
                        </a:solidFill>
                        <a:latin typeface="+mn-lt"/>
                      </a:endParaRPr>
                    </a:p>
                  </a:txBody>
                  <a:tcPr marL="25358" marR="2818" marT="2818" marB="0" anchor="ctr">
                    <a:lnL w="6350" cap="flat" cmpd="sng" algn="ctr">
                      <a:solidFill>
                        <a:srgbClr val="000000"/>
                      </a:solidFill>
                      <a:prstDash val="solid"/>
                      <a:round/>
                      <a:headEnd type="none" w="med" len="med"/>
                      <a:tailEnd type="none" w="med" len="med"/>
                    </a:lnL>
                    <a:lnR w="12700" cap="flat" cmpd="sng" algn="ctr">
                      <a:solidFill>
                        <a:schemeClr val="tx1">
                          <a:lumMod val="1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9863" marR="0" indent="0" algn="r" defTabSz="914400" rtl="0" eaLnBrk="1" fontAlgn="t" latinLnBrk="0" hangingPunct="1">
                        <a:lnSpc>
                          <a:spcPct val="100000"/>
                        </a:lnSpc>
                        <a:spcBef>
                          <a:spcPts val="0"/>
                        </a:spcBef>
                        <a:spcAft>
                          <a:spcPts val="0"/>
                        </a:spcAft>
                        <a:buClrTx/>
                        <a:buSzTx/>
                        <a:buFontTx/>
                        <a:buNone/>
                        <a:tabLst/>
                        <a:defRPr/>
                      </a:pPr>
                      <a:r>
                        <a:rPr lang="fr-FR" sz="1300" b="0" i="1" u="none" strike="noStrike" dirty="0" smtClean="0">
                          <a:solidFill>
                            <a:srgbClr val="000000"/>
                          </a:solidFill>
                          <a:latin typeface="+mn-lt"/>
                        </a:rPr>
                        <a:t>M. Joseph CATANZANO, </a:t>
                      </a:r>
                      <a:br>
                        <a:rPr lang="fr-FR" sz="1300" b="0" i="1" u="none" strike="noStrike" dirty="0" smtClean="0">
                          <a:solidFill>
                            <a:srgbClr val="000000"/>
                          </a:solidFill>
                          <a:latin typeface="+mn-lt"/>
                        </a:rPr>
                      </a:br>
                      <a:r>
                        <a:rPr lang="fr-FR" sz="1300" b="0" i="1" u="none" strike="noStrike" dirty="0" smtClean="0">
                          <a:solidFill>
                            <a:srgbClr val="000000"/>
                          </a:solidFill>
                          <a:latin typeface="+mn-lt"/>
                        </a:rPr>
                        <a:t>Expert International  de la FAO</a:t>
                      </a:r>
                    </a:p>
                  </a:txBody>
                  <a:tcPr marL="2818" marR="2818" marT="2818" marB="0">
                    <a:lnL w="12700" cap="flat" cmpd="sng" algn="ctr">
                      <a:solidFill>
                        <a:schemeClr val="tx1">
                          <a:lumMod val="1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2">
                  <a:txBody>
                    <a:bodyPr/>
                    <a:lstStyle/>
                    <a:p>
                      <a:pPr algn="l" rtl="0" fontAlgn="ctr"/>
                      <a:endParaRPr lang="fr-FR" sz="1300" b="1" i="0" u="none" strike="noStrike" dirty="0">
                        <a:solidFill>
                          <a:srgbClr val="181818"/>
                        </a:solidFill>
                        <a:latin typeface="+mn-lt"/>
                      </a:endParaRPr>
                    </a:p>
                  </a:txBody>
                  <a:tcPr marL="25358" marR="2818" marT="281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gn="l" rtl="0" fontAlgn="ctr"/>
                      <a:endParaRPr lang="fr-FR" sz="1400" b="1" i="0" u="none" strike="noStrike" dirty="0">
                        <a:solidFill>
                          <a:srgbClr val="181818"/>
                        </a:solidFill>
                        <a:latin typeface="+mn-lt"/>
                      </a:endParaRPr>
                    </a:p>
                  </a:txBody>
                  <a:tcPr marL="25358" marR="2818" marT="2818" marB="0" anchor="ctr">
                    <a:lnL w="12700" cap="flat" cmpd="sng" algn="ctr">
                      <a:solidFill>
                        <a:schemeClr val="tx1">
                          <a:lumMod val="1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1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bl>
          </a:graphicData>
        </a:graphic>
      </p:graphicFrame>
      <p:sp>
        <p:nvSpPr>
          <p:cNvPr id="11" name="Titre 1"/>
          <p:cNvSpPr txBox="1">
            <a:spLocks/>
          </p:cNvSpPr>
          <p:nvPr/>
        </p:nvSpPr>
        <p:spPr>
          <a:xfrm>
            <a:off x="332656" y="95216"/>
            <a:ext cx="6192688" cy="453138"/>
          </a:xfrm>
          <a:prstGeom prst="rect">
            <a:avLst/>
          </a:prstGeom>
          <a:solidFill>
            <a:srgbClr val="3366CC"/>
          </a:solidFill>
        </p:spPr>
        <p:txBody>
          <a:bodyPr vert="horz" lIns="0" rIns="0" bIns="0"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onotype Corsiva" pitchFamily="66" charset="0"/>
                <a:ea typeface="+mj-ea"/>
                <a:cs typeface="+mj-cs"/>
              </a:rPr>
              <a:t>Programme</a:t>
            </a:r>
            <a:endParaRPr kumimoji="0" lang="fr-FR" sz="3200" b="1" i="0" u="none" strike="noStrike" kern="1200" cap="none" spc="0" normalizeH="0" baseline="0" noProof="0" dirty="0">
              <a:ln>
                <a:noFill/>
              </a:ln>
              <a:solidFill>
                <a:schemeClr val="bg1"/>
              </a:solidFill>
              <a:effectLst/>
              <a:uLnTx/>
              <a:uFillTx/>
              <a:latin typeface="+mj-lt"/>
              <a:ea typeface="+mj-ea"/>
              <a:cs typeface="+mj-cs"/>
            </a:endParaRPr>
          </a:p>
        </p:txBody>
      </p:sp>
      <p:graphicFrame>
        <p:nvGraphicFramePr>
          <p:cNvPr id="4" name="Tableau 3"/>
          <p:cNvGraphicFramePr>
            <a:graphicFrameLocks noGrp="1"/>
          </p:cNvGraphicFramePr>
          <p:nvPr/>
        </p:nvGraphicFramePr>
        <p:xfrm>
          <a:off x="332656" y="8193360"/>
          <a:ext cx="6215106" cy="1682036"/>
        </p:xfrm>
        <a:graphic>
          <a:graphicData uri="http://schemas.openxmlformats.org/drawingml/2006/table">
            <a:tbl>
              <a:tblPr/>
              <a:tblGrid>
                <a:gridCol w="1517642"/>
                <a:gridCol w="4697464"/>
              </a:tblGrid>
              <a:tr h="111737">
                <a:tc>
                  <a:txBody>
                    <a:bodyPr/>
                    <a:lstStyle/>
                    <a:p>
                      <a:pPr algn="l" rtl="0" fontAlgn="ctr"/>
                      <a:r>
                        <a:rPr lang="fr-FR" sz="1400" b="1" i="0" u="none" strike="noStrike" dirty="0" smtClean="0">
                          <a:solidFill>
                            <a:srgbClr val="181818"/>
                          </a:solidFill>
                          <a:latin typeface="+mn-lt"/>
                        </a:rPr>
                        <a:t>13h30-17h00</a:t>
                      </a:r>
                      <a:endParaRPr lang="fr-FR" sz="1400" b="1" i="0" u="none" strike="noStrike" dirty="0">
                        <a:solidFill>
                          <a:srgbClr val="181818"/>
                        </a:solidFill>
                        <a:latin typeface="+mn-lt"/>
                      </a:endParaRPr>
                    </a:p>
                  </a:txBody>
                  <a:tcPr marL="25358" marR="2818" marT="2818" marB="0" anchor="ctr">
                    <a:lnL w="6350" cap="flat" cmpd="sng" algn="ctr">
                      <a:solidFill>
                        <a:srgbClr val="000000"/>
                      </a:solidFill>
                      <a:prstDash val="solid"/>
                      <a:round/>
                      <a:headEnd type="none" w="med" len="med"/>
                      <a:tailEnd type="none" w="med" len="med"/>
                    </a:lnL>
                    <a:lnR w="12700" cap="flat" cmpd="sng" algn="ctr">
                      <a:solidFill>
                        <a:schemeClr val="tx1">
                          <a:lumMod val="1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10000"/>
                        </a:schemeClr>
                      </a:solidFill>
                      <a:prstDash val="solid"/>
                      <a:round/>
                      <a:headEnd type="none" w="med" len="med"/>
                      <a:tailEnd type="none" w="med" len="med"/>
                    </a:lnB>
                  </a:tcPr>
                </a:tc>
                <a:tc>
                  <a:txBody>
                    <a:bodyPr/>
                    <a:lstStyle/>
                    <a:p>
                      <a:pPr marL="177800" indent="0" algn="ctr" rtl="0" fontAlgn="ctr"/>
                      <a:endParaRPr kumimoji="0" lang="fr-FR" sz="700" b="1" i="0" u="none" strike="noStrike" kern="1200" dirty="0" smtClean="0">
                        <a:solidFill>
                          <a:srgbClr val="000000"/>
                        </a:solidFill>
                        <a:latin typeface="+mn-lt"/>
                        <a:ea typeface="+mn-ea"/>
                        <a:cs typeface="+mn-cs"/>
                      </a:endParaRPr>
                    </a:p>
                    <a:p>
                      <a:pPr marL="177800" indent="0" algn="ctr" rtl="0" fontAlgn="ctr"/>
                      <a:r>
                        <a:rPr kumimoji="0" lang="fr-FR" sz="1200" b="1" i="0" u="none" strike="noStrike" kern="1200" dirty="0" smtClean="0">
                          <a:solidFill>
                            <a:srgbClr val="000000"/>
                          </a:solidFill>
                          <a:latin typeface="+mn-lt"/>
                          <a:ea typeface="+mn-ea"/>
                          <a:cs typeface="+mn-cs"/>
                        </a:rPr>
                        <a:t>Siège du Ministère de la Pêche et des Ressources Halieutiques</a:t>
                      </a:r>
                      <a:endParaRPr kumimoji="0" lang="fr-FR" sz="1400" b="1" i="0" u="none" strike="noStrike" kern="1200" dirty="0" smtClean="0">
                        <a:solidFill>
                          <a:srgbClr val="000000"/>
                        </a:solidFill>
                        <a:latin typeface="+mn-lt"/>
                        <a:ea typeface="+mn-ea"/>
                        <a:cs typeface="+mn-cs"/>
                      </a:endParaRPr>
                    </a:p>
                    <a:p>
                      <a:pPr marL="177800" indent="0" algn="ctr" rtl="0" fontAlgn="ctr"/>
                      <a:r>
                        <a:rPr kumimoji="0" lang="fr-FR" sz="700" b="0" i="0" u="none" strike="noStrike" kern="1200" dirty="0" smtClean="0">
                          <a:solidFill>
                            <a:srgbClr val="000000"/>
                          </a:solidFill>
                          <a:latin typeface="+mn-lt"/>
                          <a:ea typeface="+mn-ea"/>
                          <a:cs typeface="+mn-cs"/>
                        </a:rPr>
                        <a:t>-----------------------</a:t>
                      </a:r>
                    </a:p>
                    <a:p>
                      <a:pPr marL="177800" indent="0" algn="just" rtl="0" fontAlgn="ctr"/>
                      <a:r>
                        <a:rPr kumimoji="0" lang="fr-FR" sz="1400" b="0" i="0" u="none" strike="noStrike" kern="1200" dirty="0" smtClean="0">
                          <a:solidFill>
                            <a:srgbClr val="000000"/>
                          </a:solidFill>
                          <a:latin typeface="+mn-lt"/>
                          <a:ea typeface="+mn-ea"/>
                          <a:cs typeface="+mn-cs"/>
                        </a:rPr>
                        <a:t>Réunion de la </a:t>
                      </a:r>
                      <a:r>
                        <a:rPr kumimoji="0" lang="fr-FR" sz="1400" b="0" i="0" u="none" strike="noStrike" kern="1200" dirty="0" err="1" smtClean="0">
                          <a:solidFill>
                            <a:srgbClr val="000000"/>
                          </a:solidFill>
                          <a:latin typeface="+mn-lt"/>
                          <a:ea typeface="+mn-ea"/>
                          <a:cs typeface="+mn-cs"/>
                        </a:rPr>
                        <a:t>Task</a:t>
                      </a:r>
                      <a:r>
                        <a:rPr kumimoji="0" lang="fr-FR" sz="1400" b="0" i="0" u="none" strike="noStrike" kern="1200" dirty="0" smtClean="0">
                          <a:solidFill>
                            <a:srgbClr val="000000"/>
                          </a:solidFill>
                          <a:latin typeface="+mn-lt"/>
                          <a:ea typeface="+mn-ea"/>
                          <a:cs typeface="+mn-cs"/>
                        </a:rPr>
                        <a:t> Force du projet d’appui à la formulation de la Stratégie Nationale de la Pêche et de l’Aquaculture, avec une attention particulière pour la pêche artisanale</a:t>
                      </a:r>
                    </a:p>
                    <a:p>
                      <a:pPr marL="177800" indent="0" algn="just" rtl="0" fontAlgn="ctr"/>
                      <a:endParaRPr lang="fr-FR" sz="1400" b="1" i="0" u="none" strike="noStrike" dirty="0">
                        <a:solidFill>
                          <a:srgbClr val="181818"/>
                        </a:solidFill>
                        <a:latin typeface="+mn-lt"/>
                      </a:endParaRPr>
                    </a:p>
                  </a:txBody>
                  <a:tcPr marL="25358" marR="2818" marT="2818" marB="0" anchor="ctr">
                    <a:lnL w="12700" cap="flat" cmpd="sng" algn="ctr">
                      <a:solidFill>
                        <a:schemeClr val="tx1">
                          <a:lumMod val="1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10000"/>
                        </a:schemeClr>
                      </a:solidFill>
                      <a:prstDash val="solid"/>
                      <a:round/>
                      <a:headEnd type="none" w="med" len="med"/>
                      <a:tailEnd type="none" w="med" len="med"/>
                    </a:lnB>
                  </a:tcPr>
                </a:tc>
              </a:tr>
              <a:tr h="0">
                <a:tc gridSpan="2">
                  <a:txBody>
                    <a:bodyPr/>
                    <a:lstStyle/>
                    <a:p>
                      <a:pPr algn="l" rtl="0" fontAlgn="ctr"/>
                      <a:endParaRPr lang="fr-FR" sz="1400" b="1" i="0" u="none" strike="noStrike" dirty="0">
                        <a:solidFill>
                          <a:srgbClr val="181818"/>
                        </a:solidFill>
                        <a:latin typeface="+mn-lt"/>
                      </a:endParaRPr>
                    </a:p>
                  </a:txBody>
                  <a:tcPr marL="25358" marR="2818" marT="2818"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1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gn="l" rtl="0" fontAlgn="ctr"/>
                      <a:endParaRPr lang="fr-FR" sz="1400" b="1" i="0" u="none" strike="noStrike" dirty="0">
                        <a:solidFill>
                          <a:srgbClr val="181818"/>
                        </a:solidFill>
                        <a:latin typeface="+mn-lt"/>
                      </a:endParaRPr>
                    </a:p>
                  </a:txBody>
                  <a:tcPr marL="25358" marR="2818" marT="2818" marB="0" anchor="ctr">
                    <a:lnL w="12700" cap="flat" cmpd="sng" algn="ctr">
                      <a:solidFill>
                        <a:schemeClr val="tx1">
                          <a:lumMod val="1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1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900" y="920552"/>
            <a:ext cx="6172200" cy="720080"/>
          </a:xfrm>
        </p:spPr>
        <p:txBody>
          <a:bodyPr>
            <a:noAutofit/>
          </a:bodyPr>
          <a:lstStyle/>
          <a:p>
            <a:pPr algn="ctr"/>
            <a:r>
              <a:rPr lang="fr-FR" sz="1600" b="1" i="1" dirty="0" smtClean="0">
                <a:ln w="11430"/>
                <a:solidFill>
                  <a:srgbClr val="000099"/>
                </a:solidFill>
                <a:effectLst>
                  <a:outerShdw blurRad="80000" dist="40000" dir="5040000" algn="tl">
                    <a:srgbClr val="000000">
                      <a:alpha val="30000"/>
                    </a:srgbClr>
                  </a:outerShdw>
                </a:effectLst>
              </a:rPr>
              <a:t>Rapport élaborés dans le cadre du Projet d’appui à la formulation de la Stratégie Nationale de la Pêche et de l’Aquaculture, avec une attention particulière pour la pêche artisanale</a:t>
            </a:r>
            <a:endParaRPr lang="fr-FR" sz="1600" b="1" i="1" dirty="0">
              <a:solidFill>
                <a:srgbClr val="000099"/>
              </a:solidFill>
            </a:endParaRPr>
          </a:p>
        </p:txBody>
      </p:sp>
      <p:sp>
        <p:nvSpPr>
          <p:cNvPr id="3" name="Espace réservé du contenu 2"/>
          <p:cNvSpPr>
            <a:spLocks noGrp="1"/>
          </p:cNvSpPr>
          <p:nvPr>
            <p:ph idx="1"/>
          </p:nvPr>
        </p:nvSpPr>
        <p:spPr>
          <a:xfrm>
            <a:off x="332656" y="1856656"/>
            <a:ext cx="6172200" cy="7056784"/>
          </a:xfrm>
        </p:spPr>
        <p:style>
          <a:lnRef idx="1">
            <a:schemeClr val="accent2"/>
          </a:lnRef>
          <a:fillRef idx="3">
            <a:schemeClr val="accent2"/>
          </a:fillRef>
          <a:effectRef idx="2">
            <a:schemeClr val="accent2"/>
          </a:effectRef>
          <a:fontRef idx="minor">
            <a:schemeClr val="lt1"/>
          </a:fontRef>
        </p:style>
        <p:txBody>
          <a:bodyPr>
            <a:noAutofit/>
          </a:bodyPr>
          <a:lstStyle/>
          <a:p>
            <a:pPr algn="just"/>
            <a:r>
              <a:rPr lang="fr-FR" sz="900" dirty="0" smtClean="0">
                <a:solidFill>
                  <a:srgbClr val="000000"/>
                </a:solidFill>
              </a:rPr>
              <a:t> </a:t>
            </a:r>
          </a:p>
          <a:p>
            <a:pPr algn="just"/>
            <a:r>
              <a:rPr lang="fr-FR" sz="900" dirty="0" smtClean="0">
                <a:solidFill>
                  <a:srgbClr val="000000"/>
                </a:solidFill>
              </a:rPr>
              <a:t> - Rapport sur les aspects socioéconomiques de la pêche et de l’aquaculture / Etabli par Mr Saïd </a:t>
            </a:r>
            <a:r>
              <a:rPr lang="fr-FR" sz="900" dirty="0" err="1" smtClean="0">
                <a:solidFill>
                  <a:srgbClr val="000000"/>
                </a:solidFill>
              </a:rPr>
              <a:t>Chaouki</a:t>
            </a:r>
            <a:r>
              <a:rPr lang="fr-FR" sz="900" dirty="0" smtClean="0">
                <a:solidFill>
                  <a:srgbClr val="000000"/>
                </a:solidFill>
              </a:rPr>
              <a:t> CHAKOUR, Expert National en socio économie et coordonateur de l’équipe d’experts nationaux.</a:t>
            </a:r>
          </a:p>
          <a:p>
            <a:pPr marL="273050" indent="-6350" algn="just">
              <a:buNone/>
            </a:pPr>
            <a:endParaRPr lang="fr-FR" sz="900" dirty="0" smtClean="0">
              <a:solidFill>
                <a:srgbClr val="000000"/>
              </a:solidFill>
            </a:endParaRPr>
          </a:p>
          <a:p>
            <a:pPr marL="273050" indent="-6350" algn="just">
              <a:buFont typeface="Arial" pitchFamily="34" charset="0"/>
              <a:buChar char="•"/>
            </a:pPr>
            <a:r>
              <a:rPr lang="fr-FR" sz="900" dirty="0" smtClean="0">
                <a:solidFill>
                  <a:srgbClr val="000000"/>
                </a:solidFill>
              </a:rPr>
              <a:t>- Rapport sur les forces et les faiblesses relatives aux aspects de gestion de la ressource et de l’effort de pêche /</a:t>
            </a:r>
            <a:r>
              <a:rPr lang="fr-FR" sz="900" b="1" dirty="0" smtClean="0">
                <a:solidFill>
                  <a:srgbClr val="000000"/>
                </a:solidFill>
              </a:rPr>
              <a:t> </a:t>
            </a:r>
            <a:r>
              <a:rPr lang="fr-FR" sz="900" dirty="0" smtClean="0">
                <a:solidFill>
                  <a:srgbClr val="000000"/>
                </a:solidFill>
              </a:rPr>
              <a:t>Établi par Mme </a:t>
            </a:r>
            <a:r>
              <a:rPr lang="fr-FR" sz="900" dirty="0" err="1" smtClean="0">
                <a:solidFill>
                  <a:srgbClr val="000000"/>
                </a:solidFill>
              </a:rPr>
              <a:t>Hamida</a:t>
            </a:r>
            <a:r>
              <a:rPr lang="fr-FR" sz="900" dirty="0" smtClean="0">
                <a:solidFill>
                  <a:srgbClr val="000000"/>
                </a:solidFill>
              </a:rPr>
              <a:t> Saskia </a:t>
            </a:r>
            <a:r>
              <a:rPr lang="fr-FR" sz="900" dirty="0" err="1" smtClean="0">
                <a:solidFill>
                  <a:srgbClr val="000000"/>
                </a:solidFill>
              </a:rPr>
              <a:t>Korichi</a:t>
            </a:r>
            <a:r>
              <a:rPr lang="fr-FR" sz="900" dirty="0" smtClean="0">
                <a:solidFill>
                  <a:srgbClr val="000000"/>
                </a:solidFill>
              </a:rPr>
              <a:t>, Expert National en halieutique.</a:t>
            </a:r>
          </a:p>
          <a:p>
            <a:pPr marL="273050" indent="-6350" algn="just">
              <a:buFont typeface="Arial" pitchFamily="34" charset="0"/>
              <a:buChar char="•"/>
            </a:pPr>
            <a:endParaRPr lang="fr-FR" sz="900" dirty="0" smtClean="0">
              <a:solidFill>
                <a:srgbClr val="000000"/>
              </a:solidFill>
            </a:endParaRPr>
          </a:p>
          <a:p>
            <a:pPr marL="273050" indent="-6350" algn="just">
              <a:buFont typeface="Arial" pitchFamily="34" charset="0"/>
              <a:buChar char="•"/>
            </a:pPr>
            <a:r>
              <a:rPr lang="fr-FR" sz="900" dirty="0" smtClean="0">
                <a:solidFill>
                  <a:srgbClr val="000000"/>
                </a:solidFill>
              </a:rPr>
              <a:t>- Rapport sur l’organisation et le fonctionnement des circuits de commercialisation et de distribution des produits de la pêche et de l’aquaculture / Etabli par Mr </a:t>
            </a:r>
            <a:r>
              <a:rPr lang="fr-FR" sz="900" dirty="0" err="1" smtClean="0">
                <a:solidFill>
                  <a:srgbClr val="000000"/>
                </a:solidFill>
              </a:rPr>
              <a:t>Omari</a:t>
            </a:r>
            <a:r>
              <a:rPr lang="fr-FR" sz="900" dirty="0" smtClean="0">
                <a:solidFill>
                  <a:srgbClr val="000000"/>
                </a:solidFill>
              </a:rPr>
              <a:t> Chérif, Expert national en commercialisation.</a:t>
            </a:r>
          </a:p>
          <a:p>
            <a:pPr marL="273050" indent="-6350" algn="just">
              <a:buFont typeface="Arial" pitchFamily="34" charset="0"/>
              <a:buChar char="•"/>
            </a:pPr>
            <a:endParaRPr lang="fr-FR" sz="900" dirty="0" smtClean="0">
              <a:solidFill>
                <a:srgbClr val="000000"/>
              </a:solidFill>
            </a:endParaRPr>
          </a:p>
          <a:p>
            <a:pPr marL="273050" indent="-6350" algn="just">
              <a:buFont typeface="Arial" pitchFamily="34" charset="0"/>
              <a:buChar char="•"/>
            </a:pPr>
            <a:r>
              <a:rPr lang="fr-FR" sz="900" dirty="0" smtClean="0">
                <a:solidFill>
                  <a:srgbClr val="000000"/>
                </a:solidFill>
              </a:rPr>
              <a:t>- Rapport sur la sélection et la définition des normes et des caractéristiques physiques de choix des sites d’implantations portuaires et aquacoles / Etabli par Mr Yacine </a:t>
            </a:r>
            <a:r>
              <a:rPr lang="fr-FR" sz="900" dirty="0" err="1" smtClean="0">
                <a:solidFill>
                  <a:srgbClr val="000000"/>
                </a:solidFill>
              </a:rPr>
              <a:t>Hamdane</a:t>
            </a:r>
            <a:r>
              <a:rPr lang="fr-FR" sz="900" dirty="0" smtClean="0">
                <a:solidFill>
                  <a:srgbClr val="000000"/>
                </a:solidFill>
              </a:rPr>
              <a:t>, Expert en </a:t>
            </a:r>
            <a:r>
              <a:rPr lang="fr-FR" sz="900" dirty="0" err="1" smtClean="0">
                <a:solidFill>
                  <a:srgbClr val="000000"/>
                </a:solidFill>
              </a:rPr>
              <a:t>océano</a:t>
            </a:r>
            <a:r>
              <a:rPr lang="fr-FR" sz="900" dirty="0" smtClean="0">
                <a:solidFill>
                  <a:srgbClr val="000000"/>
                </a:solidFill>
              </a:rPr>
              <a:t>-physique.</a:t>
            </a:r>
          </a:p>
          <a:p>
            <a:pPr marL="273050" indent="-6350" algn="just">
              <a:buFont typeface="Arial" pitchFamily="34" charset="0"/>
              <a:buChar char="•"/>
            </a:pPr>
            <a:r>
              <a:rPr lang="fr-FR" sz="900" dirty="0" smtClean="0">
                <a:solidFill>
                  <a:srgbClr val="000000"/>
                </a:solidFill>
              </a:rPr>
              <a:t>Rapport d’expertise sur les aspects techniques environnementaux / Etabli par Mr Kamel </a:t>
            </a:r>
            <a:r>
              <a:rPr lang="fr-FR" sz="900" dirty="0" err="1" smtClean="0">
                <a:solidFill>
                  <a:srgbClr val="000000"/>
                </a:solidFill>
              </a:rPr>
              <a:t>Bairi</a:t>
            </a:r>
            <a:r>
              <a:rPr lang="fr-FR" sz="900" dirty="0" smtClean="0">
                <a:solidFill>
                  <a:srgbClr val="000000"/>
                </a:solidFill>
              </a:rPr>
              <a:t>, expert national en environnement.</a:t>
            </a:r>
          </a:p>
          <a:p>
            <a:pPr marL="273050" indent="-6350" algn="just">
              <a:buFont typeface="Arial" pitchFamily="34" charset="0"/>
              <a:buChar char="•"/>
            </a:pPr>
            <a:endParaRPr lang="fr-FR" sz="900" dirty="0" smtClean="0">
              <a:solidFill>
                <a:srgbClr val="000000"/>
              </a:solidFill>
            </a:endParaRPr>
          </a:p>
          <a:p>
            <a:pPr marL="273050" indent="-6350" algn="just">
              <a:buFont typeface="Arial" pitchFamily="34" charset="0"/>
              <a:buChar char="•"/>
            </a:pPr>
            <a:r>
              <a:rPr lang="fr-FR" sz="900" dirty="0" smtClean="0">
                <a:solidFill>
                  <a:srgbClr val="000000"/>
                </a:solidFill>
              </a:rPr>
              <a:t>- Rapport sur la professionnalisation de l’écotourisme communautaire et le développement de cette activité pour les communautés locales  / Etabli par Mr Kamel </a:t>
            </a:r>
            <a:r>
              <a:rPr lang="fr-FR" sz="900" dirty="0" err="1" smtClean="0">
                <a:solidFill>
                  <a:srgbClr val="000000"/>
                </a:solidFill>
              </a:rPr>
              <a:t>Bairi</a:t>
            </a:r>
            <a:r>
              <a:rPr lang="fr-FR" sz="900" dirty="0" smtClean="0">
                <a:solidFill>
                  <a:srgbClr val="000000"/>
                </a:solidFill>
              </a:rPr>
              <a:t>, expert national en environnement.</a:t>
            </a:r>
          </a:p>
          <a:p>
            <a:pPr marL="273050" indent="-6350" algn="just">
              <a:buFont typeface="Arial" pitchFamily="34" charset="0"/>
              <a:buChar char="•"/>
            </a:pPr>
            <a:r>
              <a:rPr lang="fr-FR" sz="900" dirty="0" smtClean="0">
                <a:solidFill>
                  <a:srgbClr val="000000"/>
                </a:solidFill>
              </a:rPr>
              <a:t>Rapport d’expertise sur la gestion et le fonctionnement des ports de pêche / Etabli par Yves </a:t>
            </a:r>
            <a:r>
              <a:rPr lang="fr-FR" sz="900" dirty="0" err="1" smtClean="0">
                <a:solidFill>
                  <a:srgbClr val="000000"/>
                </a:solidFill>
              </a:rPr>
              <a:t>Boixel</a:t>
            </a:r>
            <a:r>
              <a:rPr lang="fr-FR" sz="900" dirty="0" smtClean="0">
                <a:solidFill>
                  <a:srgbClr val="000000"/>
                </a:solidFill>
              </a:rPr>
              <a:t>, expert international en gestion des ports de pêche.</a:t>
            </a:r>
          </a:p>
          <a:p>
            <a:pPr marL="273050" indent="-6350" algn="just">
              <a:buFont typeface="Arial" pitchFamily="34" charset="0"/>
              <a:buChar char="•"/>
            </a:pPr>
            <a:endParaRPr lang="fr-FR" sz="900" dirty="0" smtClean="0">
              <a:solidFill>
                <a:srgbClr val="000000"/>
              </a:solidFill>
            </a:endParaRPr>
          </a:p>
          <a:p>
            <a:pPr marL="273050" indent="-6350" algn="just">
              <a:buFont typeface="Arial" pitchFamily="34" charset="0"/>
              <a:buChar char="•"/>
            </a:pPr>
            <a:r>
              <a:rPr lang="fr-FR" sz="900" dirty="0" smtClean="0">
                <a:solidFill>
                  <a:srgbClr val="000000"/>
                </a:solidFill>
              </a:rPr>
              <a:t>- Rapport d’expertise sur le développement des industries de la pêche et de l’aquaculture / Etabli par Mr Roland </a:t>
            </a:r>
            <a:r>
              <a:rPr lang="fr-FR" sz="900" dirty="0" err="1" smtClean="0">
                <a:solidFill>
                  <a:srgbClr val="000000"/>
                </a:solidFill>
              </a:rPr>
              <a:t>Wiefels</a:t>
            </a:r>
            <a:r>
              <a:rPr lang="fr-FR" sz="900" dirty="0" smtClean="0">
                <a:solidFill>
                  <a:srgbClr val="000000"/>
                </a:solidFill>
              </a:rPr>
              <a:t>, expert international en Industrie des pêches.</a:t>
            </a:r>
          </a:p>
          <a:p>
            <a:pPr marL="273050" indent="-6350" algn="just">
              <a:buFont typeface="Arial" pitchFamily="34" charset="0"/>
              <a:buChar char="•"/>
            </a:pPr>
            <a:endParaRPr lang="fr-FR" sz="900" dirty="0" smtClean="0">
              <a:solidFill>
                <a:srgbClr val="000000"/>
              </a:solidFill>
            </a:endParaRPr>
          </a:p>
          <a:p>
            <a:pPr marL="273050" indent="-6350" algn="just">
              <a:buFont typeface="Arial" pitchFamily="34" charset="0"/>
              <a:buChar char="•"/>
            </a:pPr>
            <a:r>
              <a:rPr lang="fr-FR" sz="900" dirty="0" smtClean="0">
                <a:solidFill>
                  <a:srgbClr val="000000"/>
                </a:solidFill>
              </a:rPr>
              <a:t>- Rapport d’expertise sur la pisciculture en off shore / Etabli par Fabrizio </a:t>
            </a:r>
            <a:r>
              <a:rPr lang="fr-FR" sz="900" dirty="0" err="1" smtClean="0">
                <a:solidFill>
                  <a:srgbClr val="000000"/>
                </a:solidFill>
              </a:rPr>
              <a:t>Piccoloti</a:t>
            </a:r>
            <a:r>
              <a:rPr lang="fr-FR" sz="900" dirty="0" smtClean="0">
                <a:solidFill>
                  <a:srgbClr val="000000"/>
                </a:solidFill>
              </a:rPr>
              <a:t>, expert de international en aquaculture.</a:t>
            </a:r>
          </a:p>
          <a:p>
            <a:pPr marL="273050" indent="-6350" algn="just">
              <a:buFont typeface="Arial" pitchFamily="34" charset="0"/>
              <a:buChar char="•"/>
            </a:pPr>
            <a:endParaRPr lang="fr-FR" sz="900" dirty="0" smtClean="0">
              <a:solidFill>
                <a:srgbClr val="000000"/>
              </a:solidFill>
            </a:endParaRPr>
          </a:p>
          <a:p>
            <a:pPr marL="273050" indent="-6350" algn="just">
              <a:buFont typeface="Arial" pitchFamily="34" charset="0"/>
              <a:buChar char="•"/>
            </a:pPr>
            <a:r>
              <a:rPr lang="fr-FR" sz="900" dirty="0" smtClean="0">
                <a:solidFill>
                  <a:srgbClr val="000000"/>
                </a:solidFill>
              </a:rPr>
              <a:t>- Rapport d’expertise sur les critères d’identification et délimitation des zones d’activités aquacoles d’eau douce, techniques d’élevage des espèces d’eau douce, techniques de pêche continentale, notamment au niveau de barrage / Etabli par Mr Wahid </a:t>
            </a:r>
            <a:r>
              <a:rPr lang="fr-FR" sz="900" dirty="0" err="1" smtClean="0">
                <a:solidFill>
                  <a:srgbClr val="000000"/>
                </a:solidFill>
              </a:rPr>
              <a:t>Reffes</a:t>
            </a:r>
            <a:r>
              <a:rPr lang="fr-FR" sz="900" dirty="0" smtClean="0">
                <a:solidFill>
                  <a:srgbClr val="000000"/>
                </a:solidFill>
              </a:rPr>
              <a:t>, expert international en aquaculture.</a:t>
            </a:r>
          </a:p>
          <a:p>
            <a:pPr marL="273050" indent="-6350" algn="just">
              <a:buFont typeface="Arial" pitchFamily="34" charset="0"/>
              <a:buChar char="•"/>
            </a:pPr>
            <a:endParaRPr lang="fr-FR" sz="900" dirty="0" smtClean="0">
              <a:solidFill>
                <a:srgbClr val="000000"/>
              </a:solidFill>
            </a:endParaRPr>
          </a:p>
          <a:p>
            <a:pPr marL="273050" indent="-6350" algn="just">
              <a:buFont typeface="Arial" pitchFamily="34" charset="0"/>
              <a:buChar char="•"/>
            </a:pPr>
            <a:r>
              <a:rPr lang="fr-FR" sz="900" dirty="0" smtClean="0">
                <a:solidFill>
                  <a:srgbClr val="000000"/>
                </a:solidFill>
              </a:rPr>
              <a:t>- Rapport de synthèse sur la stratégie de développement de l’aquaculture / Etabli par </a:t>
            </a:r>
            <a:br>
              <a:rPr lang="fr-FR" sz="900" dirty="0" smtClean="0">
                <a:solidFill>
                  <a:srgbClr val="000000"/>
                </a:solidFill>
              </a:rPr>
            </a:br>
            <a:r>
              <a:rPr lang="fr-FR" sz="900" dirty="0" smtClean="0">
                <a:solidFill>
                  <a:srgbClr val="000000"/>
                </a:solidFill>
              </a:rPr>
              <a:t>Mr </a:t>
            </a:r>
            <a:r>
              <a:rPr lang="fr-FR" sz="900" dirty="0" err="1" smtClean="0">
                <a:solidFill>
                  <a:srgbClr val="000000"/>
                </a:solidFill>
              </a:rPr>
              <a:t>Valério</a:t>
            </a:r>
            <a:r>
              <a:rPr lang="fr-FR" sz="900" dirty="0" smtClean="0">
                <a:solidFill>
                  <a:srgbClr val="000000"/>
                </a:solidFill>
              </a:rPr>
              <a:t> Crespi, expert international de la FAO en Aquaculture.</a:t>
            </a:r>
          </a:p>
          <a:p>
            <a:pPr marL="273050" indent="-6350" algn="just">
              <a:buFont typeface="Arial" pitchFamily="34" charset="0"/>
              <a:buChar char="•"/>
            </a:pPr>
            <a:endParaRPr lang="fr-FR" sz="900" dirty="0" smtClean="0">
              <a:solidFill>
                <a:srgbClr val="000000"/>
              </a:solidFill>
            </a:endParaRPr>
          </a:p>
          <a:p>
            <a:pPr marL="273050" indent="-6350" algn="just">
              <a:buFont typeface="Arial" pitchFamily="34" charset="0"/>
              <a:buChar char="•"/>
            </a:pPr>
            <a:r>
              <a:rPr lang="fr-FR" sz="900" dirty="0" smtClean="0">
                <a:solidFill>
                  <a:srgbClr val="000000"/>
                </a:solidFill>
              </a:rPr>
              <a:t>- Rapport de synthèse sur la Stratégie Nationale de la Pêche et de l’Aquaculture, avec une attention particulière pour la pêche artisanale / Etabli par Mr Joseph </a:t>
            </a:r>
            <a:r>
              <a:rPr lang="fr-FR" sz="900" dirty="0" err="1" smtClean="0">
                <a:solidFill>
                  <a:srgbClr val="000000"/>
                </a:solidFill>
              </a:rPr>
              <a:t>Catanzano</a:t>
            </a:r>
            <a:r>
              <a:rPr lang="fr-FR" sz="900" dirty="0" smtClean="0">
                <a:solidFill>
                  <a:srgbClr val="000000"/>
                </a:solidFill>
              </a:rPr>
              <a:t>, expert International de la FAO en Socio- économie et team leader.</a:t>
            </a:r>
          </a:p>
          <a:p>
            <a:pPr marL="273050" indent="-6350" algn="just">
              <a:buFont typeface="Arial" pitchFamily="34" charset="0"/>
              <a:buChar char="•"/>
            </a:pPr>
            <a:endParaRPr lang="fr-FR" sz="900" dirty="0" smtClean="0">
              <a:solidFill>
                <a:srgbClr val="000000"/>
              </a:solidFill>
            </a:endParaRPr>
          </a:p>
          <a:p>
            <a:pPr marL="273050" indent="-6350" algn="just">
              <a:buFont typeface="Arial" pitchFamily="34" charset="0"/>
              <a:buChar char="•"/>
            </a:pPr>
            <a:r>
              <a:rPr lang="fr-FR" sz="900" dirty="0" smtClean="0">
                <a:solidFill>
                  <a:srgbClr val="000000"/>
                </a:solidFill>
              </a:rPr>
              <a:t>- Rapport sur la mise en œuvre de la Stratégie Nationale de la Pêche et de l’Aquaculture, avec une attention particulière pour la pêche artisanale : conception, processus de concertation, processus de validation et d’adoption, mise en œuvre et suivi évaluation /</a:t>
            </a:r>
            <a:r>
              <a:rPr lang="fr-FR" sz="900" b="1" dirty="0" smtClean="0">
                <a:solidFill>
                  <a:srgbClr val="000000"/>
                </a:solidFill>
              </a:rPr>
              <a:t> </a:t>
            </a:r>
            <a:r>
              <a:rPr lang="fr-FR" sz="900" dirty="0" smtClean="0">
                <a:solidFill>
                  <a:srgbClr val="000000"/>
                </a:solidFill>
              </a:rPr>
              <a:t>Etablie par Mr  Chérif </a:t>
            </a:r>
            <a:r>
              <a:rPr lang="fr-FR" sz="900" dirty="0" err="1" smtClean="0">
                <a:solidFill>
                  <a:srgbClr val="000000"/>
                </a:solidFill>
              </a:rPr>
              <a:t>Toueilib</a:t>
            </a:r>
            <a:r>
              <a:rPr lang="fr-FR" sz="900" dirty="0" smtClean="0">
                <a:solidFill>
                  <a:srgbClr val="000000"/>
                </a:solidFill>
              </a:rPr>
              <a:t> expert international de la FAO en Planification.</a:t>
            </a:r>
          </a:p>
          <a:p>
            <a:pPr marL="273050" indent="-6350" algn="just">
              <a:buFont typeface="Arial" pitchFamily="34" charset="0"/>
              <a:buChar char="•"/>
            </a:pPr>
            <a:r>
              <a:rPr lang="fr-FR" sz="900" dirty="0" smtClean="0">
                <a:solidFill>
                  <a:srgbClr val="000000"/>
                </a:solidFill>
              </a:rPr>
              <a:t> </a:t>
            </a:r>
          </a:p>
          <a:p>
            <a:pPr marL="273050" indent="-6350" algn="just">
              <a:buFont typeface="Arial" pitchFamily="34" charset="0"/>
              <a:buChar char="•"/>
            </a:pPr>
            <a:r>
              <a:rPr lang="fr-FR" sz="900" dirty="0" smtClean="0">
                <a:solidFill>
                  <a:srgbClr val="000000"/>
                </a:solidFill>
              </a:rPr>
              <a:t>- Enquête nationale socio-économique sur l’activité de la  pêche artisanale en Algérie.</a:t>
            </a:r>
            <a:endParaRPr lang="fr-FR" sz="900" dirty="0">
              <a:solidFill>
                <a:srgbClr val="00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Personnalisé 5">
      <a:dk1>
        <a:srgbClr val="F2F2F2"/>
      </a:dk1>
      <a:lt1>
        <a:srgbClr val="FFFFFF"/>
      </a:lt1>
      <a:dk2>
        <a:srgbClr val="FFFFFF"/>
      </a:dk2>
      <a:lt2>
        <a:srgbClr val="FFFFFF"/>
      </a:lt2>
      <a:accent1>
        <a:srgbClr val="FFFFFF"/>
      </a:accent1>
      <a:accent2>
        <a:srgbClr val="FFFFFF"/>
      </a:accent2>
      <a:accent3>
        <a:srgbClr val="FFFFFF"/>
      </a:accent3>
      <a:accent4>
        <a:srgbClr val="FFFFFF"/>
      </a:accent4>
      <a:accent5>
        <a:srgbClr val="FFFFFF"/>
      </a:accent5>
      <a:accent6>
        <a:srgbClr val="FFFFFF"/>
      </a:accent6>
      <a:hlink>
        <a:srgbClr val="FFFFFF"/>
      </a:hlink>
      <a:folHlink>
        <a:srgbClr val="FFFFFF"/>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2358</TotalTime>
  <Words>273</Words>
  <Application>Microsoft Office PowerPoint</Application>
  <PresentationFormat>A4 Paper (210x297 mm)</PresentationFormat>
  <Paragraphs>83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Débit</vt:lpstr>
      <vt:lpstr>                  Rencontre Nationale  de présentation des résultats du « Projet d’appui à la formulation de la Stratégie Nationale de la Pêche et de l’Aquaculture, avec une attention particulière pour la pêche artisanale» </vt:lpstr>
      <vt:lpstr>PowerPoint Presentation</vt:lpstr>
      <vt:lpstr>PowerPoint Presentation</vt:lpstr>
      <vt:lpstr>Rapport élaborés dans le cadre du Projet d’appui à la formulation de la Stratégie Nationale de la Pêche et de l’Aquaculture, avec une attention particulière pour la pêche artisanale</vt:lpstr>
    </vt:vector>
  </TitlesOfParts>
  <Company>MPRH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d’ Appui à la formulation de la stratégie nationale de développement de la  pêche et de l’aquaculture</dc:title>
  <dc:creator>Karima.IDJER</dc:creator>
  <cp:lastModifiedBy>Roland</cp:lastModifiedBy>
  <cp:revision>220</cp:revision>
  <dcterms:created xsi:type="dcterms:W3CDTF">2014-03-13T09:24:07Z</dcterms:created>
  <dcterms:modified xsi:type="dcterms:W3CDTF">2014-12-02T17:56:32Z</dcterms:modified>
</cp:coreProperties>
</file>