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1" r:id="rId3"/>
    <p:sldId id="417" r:id="rId4"/>
    <p:sldId id="444" r:id="rId5"/>
    <p:sldId id="453" r:id="rId6"/>
    <p:sldId id="455" r:id="rId7"/>
    <p:sldId id="456" r:id="rId8"/>
    <p:sldId id="454" r:id="rId9"/>
    <p:sldId id="419" r:id="rId10"/>
    <p:sldId id="421" r:id="rId11"/>
    <p:sldId id="446" r:id="rId12"/>
    <p:sldId id="445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49" r:id="rId31"/>
    <p:sldId id="439" r:id="rId32"/>
    <p:sldId id="458" r:id="rId33"/>
    <p:sldId id="440" r:id="rId34"/>
    <p:sldId id="441" r:id="rId35"/>
    <p:sldId id="442" r:id="rId36"/>
    <p:sldId id="450" r:id="rId37"/>
    <p:sldId id="452" r:id="rId38"/>
    <p:sldId id="451" r:id="rId39"/>
    <p:sldId id="448" r:id="rId40"/>
    <p:sldId id="447" r:id="rId41"/>
  </p:sldIdLst>
  <p:sldSz cx="12192000" cy="6858000"/>
  <p:notesSz cx="6769100" cy="9906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endoza Ramirez" initials="DMR" lastIdx="1" clrIdx="0">
    <p:extLst>
      <p:ext uri="{19B8F6BF-5375-455C-9EA6-DF929625EA0E}">
        <p15:presenceInfo xmlns:p15="http://schemas.microsoft.com/office/powerpoint/2012/main" xmlns="" userId="0acac1f0eb8f61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336699"/>
    <a:srgbClr val="DEA900"/>
    <a:srgbClr val="A50021"/>
    <a:srgbClr val="BA75FF"/>
    <a:srgbClr val="F2B800"/>
    <a:srgbClr val="AC83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9515" autoAdjust="0"/>
  </p:normalViewPr>
  <p:slideViewPr>
    <p:cSldViewPr>
      <p:cViewPr varScale="1">
        <p:scale>
          <a:sx n="116" d="100"/>
          <a:sy n="116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98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Estadisticas%20para%20pp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stacked"/>
        <c:ser>
          <c:idx val="2"/>
          <c:order val="2"/>
          <c:tx>
            <c:strRef>
              <c:f>Cosecha!$B$6</c:f>
              <c:strCache>
                <c:ptCount val="1"/>
                <c:pt idx="0">
                  <c:v>Cosecha Total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cat>
            <c:strRef>
              <c:f>Cosecha!$C$4:$P$4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Setiembre 2013</c:v>
                </c:pt>
              </c:strCache>
            </c:strRef>
          </c:cat>
          <c:val>
            <c:numRef>
              <c:f>Cosecha!$C$6:$P$6</c:f>
              <c:numCache>
                <c:formatCode>#,##0_);\(#,##0\)</c:formatCode>
                <c:ptCount val="14"/>
                <c:pt idx="0">
                  <c:v>6664</c:v>
                </c:pt>
                <c:pt idx="1">
                  <c:v>7539</c:v>
                </c:pt>
                <c:pt idx="2">
                  <c:v>11534</c:v>
                </c:pt>
                <c:pt idx="3">
                  <c:v>13610</c:v>
                </c:pt>
                <c:pt idx="4">
                  <c:v>22114</c:v>
                </c:pt>
                <c:pt idx="5">
                  <c:v>25978</c:v>
                </c:pt>
                <c:pt idx="6">
                  <c:v>28387</c:v>
                </c:pt>
                <c:pt idx="7">
                  <c:v>39531</c:v>
                </c:pt>
                <c:pt idx="8">
                  <c:v>43119</c:v>
                </c:pt>
                <c:pt idx="9">
                  <c:v>44317</c:v>
                </c:pt>
                <c:pt idx="10">
                  <c:v>89020.670000000027</c:v>
                </c:pt>
                <c:pt idx="11">
                  <c:v>92200.909999999989</c:v>
                </c:pt>
                <c:pt idx="12">
                  <c:v>72349.555039723244</c:v>
                </c:pt>
                <c:pt idx="13">
                  <c:v>80322.76999999999</c:v>
                </c:pt>
              </c:numCache>
            </c:numRef>
          </c:val>
        </c:ser>
        <c:dLbls/>
        <c:axId val="77519488"/>
        <c:axId val="98865536"/>
      </c:areaChart>
      <c:barChart>
        <c:barDir val="col"/>
        <c:grouping val="clustered"/>
        <c:ser>
          <c:idx val="0"/>
          <c:order val="0"/>
          <c:tx>
            <c:strRef>
              <c:f>Cosecha!$B$8</c:f>
              <c:strCache>
                <c:ptCount val="1"/>
                <c:pt idx="0">
                  <c:v>Continental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dPt>
            <c:idx val="13"/>
            <c:spPr>
              <a:solidFill>
                <a:srgbClr val="990000"/>
              </a:solidFill>
              <a:ln>
                <a:noFill/>
              </a:ln>
              <a:effectLst/>
            </c:spPr>
          </c:dPt>
          <c:cat>
            <c:strRef>
              <c:f>Cosecha!$C$4:$P$4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Setiembre 2013</c:v>
                </c:pt>
              </c:strCache>
            </c:strRef>
          </c:cat>
          <c:val>
            <c:numRef>
              <c:f>Cosecha!$C$8:$P$8</c:f>
              <c:numCache>
                <c:formatCode>#,##0_);\(#,##0\)</c:formatCode>
                <c:ptCount val="14"/>
                <c:pt idx="0">
                  <c:v>2041</c:v>
                </c:pt>
                <c:pt idx="1">
                  <c:v>2872</c:v>
                </c:pt>
                <c:pt idx="2">
                  <c:v>3231</c:v>
                </c:pt>
                <c:pt idx="3">
                  <c:v>3601</c:v>
                </c:pt>
                <c:pt idx="4">
                  <c:v>6550</c:v>
                </c:pt>
                <c:pt idx="5">
                  <c:v>6586</c:v>
                </c:pt>
                <c:pt idx="6">
                  <c:v>6793</c:v>
                </c:pt>
                <c:pt idx="7">
                  <c:v>9348</c:v>
                </c:pt>
                <c:pt idx="8">
                  <c:v>14986</c:v>
                </c:pt>
                <c:pt idx="9">
                  <c:v>14837</c:v>
                </c:pt>
                <c:pt idx="10">
                  <c:v>17320.2</c:v>
                </c:pt>
                <c:pt idx="11">
                  <c:v>23608.740000000005</c:v>
                </c:pt>
                <c:pt idx="12">
                  <c:v>29619.965039723269</c:v>
                </c:pt>
                <c:pt idx="13">
                  <c:v>21190.359999999982</c:v>
                </c:pt>
              </c:numCache>
            </c:numRef>
          </c:val>
        </c:ser>
        <c:ser>
          <c:idx val="1"/>
          <c:order val="1"/>
          <c:tx>
            <c:strRef>
              <c:f>Cosecha!$B$22</c:f>
              <c:strCache>
                <c:ptCount val="1"/>
                <c:pt idx="0">
                  <c:v>Marítimo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13"/>
            <c:spPr>
              <a:solidFill>
                <a:srgbClr val="0066CC"/>
              </a:solidFill>
              <a:ln>
                <a:noFill/>
              </a:ln>
              <a:effectLst/>
            </c:spPr>
          </c:dPt>
          <c:cat>
            <c:strRef>
              <c:f>Cosecha!$C$4:$P$4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Setiembre 2013</c:v>
                </c:pt>
              </c:strCache>
            </c:strRef>
          </c:cat>
          <c:val>
            <c:numRef>
              <c:f>Cosecha!$C$22:$P$22</c:f>
              <c:numCache>
                <c:formatCode>#,##0_);\(#,##0\)</c:formatCode>
                <c:ptCount val="14"/>
                <c:pt idx="0">
                  <c:v>4623</c:v>
                </c:pt>
                <c:pt idx="1">
                  <c:v>4667</c:v>
                </c:pt>
                <c:pt idx="2">
                  <c:v>8303</c:v>
                </c:pt>
                <c:pt idx="3">
                  <c:v>10009</c:v>
                </c:pt>
                <c:pt idx="4">
                  <c:v>15564</c:v>
                </c:pt>
                <c:pt idx="5">
                  <c:v>19392</c:v>
                </c:pt>
                <c:pt idx="6">
                  <c:v>21594</c:v>
                </c:pt>
                <c:pt idx="7">
                  <c:v>30183</c:v>
                </c:pt>
                <c:pt idx="8">
                  <c:v>28133</c:v>
                </c:pt>
                <c:pt idx="9">
                  <c:v>29480</c:v>
                </c:pt>
                <c:pt idx="10">
                  <c:v>71700.47</c:v>
                </c:pt>
                <c:pt idx="11">
                  <c:v>68592.170000000027</c:v>
                </c:pt>
                <c:pt idx="12">
                  <c:v>42729.590000000004</c:v>
                </c:pt>
                <c:pt idx="13">
                  <c:v>59132.41</c:v>
                </c:pt>
              </c:numCache>
            </c:numRef>
          </c:val>
        </c:ser>
        <c:dLbls/>
        <c:gapWidth val="247"/>
        <c:axId val="77519488"/>
        <c:axId val="98865536"/>
      </c:barChart>
      <c:catAx>
        <c:axId val="775194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98865536"/>
        <c:crosses val="autoZero"/>
        <c:auto val="1"/>
        <c:lblAlgn val="ctr"/>
        <c:lblOffset val="100"/>
      </c:catAx>
      <c:valAx>
        <c:axId val="98865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Toneladas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77519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s-ES"/>
    </a:p>
  </c:txPr>
  <c:externalData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21T09:53:18.540" idx="1">
    <p:pos x="10" y="10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2C722-0A44-410D-A7D8-066CA741CC8C}" type="doc">
      <dgm:prSet loTypeId="urn:microsoft.com/office/officeart/2005/8/layout/orgChart1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4E981E9D-C7A7-4142-BCF6-F2A6600BD006}">
      <dgm:prSet phldrT="[Texto]" custT="1"/>
      <dgm:spPr/>
      <dgm:t>
        <a:bodyPr/>
        <a:lstStyle/>
        <a:p>
          <a:r>
            <a:rPr lang="es-PE" sz="1400" b="1" dirty="0" smtClean="0"/>
            <a:t>Despacho Ministerial de la Producción </a:t>
          </a:r>
          <a:endParaRPr lang="es-PE" sz="1400" b="1" dirty="0"/>
        </a:p>
      </dgm:t>
    </dgm:pt>
    <dgm:pt modelId="{32D2BE20-8DE6-4F49-A97B-72FCD96650F9}" type="parTrans" cxnId="{BF7BF6F5-2C7E-4336-A02E-8AE486AA78D6}">
      <dgm:prSet/>
      <dgm:spPr/>
      <dgm:t>
        <a:bodyPr/>
        <a:lstStyle/>
        <a:p>
          <a:endParaRPr lang="es-PE" sz="1600" b="1"/>
        </a:p>
      </dgm:t>
    </dgm:pt>
    <dgm:pt modelId="{31B24A59-8BD3-4DFB-89E4-F1949696B278}" type="sibTrans" cxnId="{BF7BF6F5-2C7E-4336-A02E-8AE486AA78D6}">
      <dgm:prSet/>
      <dgm:spPr/>
      <dgm:t>
        <a:bodyPr/>
        <a:lstStyle/>
        <a:p>
          <a:endParaRPr lang="es-PE" sz="1600" b="1"/>
        </a:p>
      </dgm:t>
    </dgm:pt>
    <dgm:pt modelId="{BBD31189-545B-482A-A089-1CBCEA0CD3CF}">
      <dgm:prSet phldrT="[Texto]" custT="1"/>
      <dgm:spPr/>
      <dgm:t>
        <a:bodyPr/>
        <a:lstStyle/>
        <a:p>
          <a:r>
            <a:rPr lang="es-PE" sz="1400" b="1" dirty="0" smtClean="0"/>
            <a:t>Despacho Viceministerial de Pesquería</a:t>
          </a:r>
          <a:endParaRPr lang="es-PE" sz="1400" b="1" dirty="0"/>
        </a:p>
      </dgm:t>
    </dgm:pt>
    <dgm:pt modelId="{ACF9F59C-871A-411D-B8F2-94784A7B7027}" type="parTrans" cxnId="{FE4274E7-1CBD-4808-908E-B02FB924E4C9}">
      <dgm:prSet/>
      <dgm:spPr/>
      <dgm:t>
        <a:bodyPr/>
        <a:lstStyle/>
        <a:p>
          <a:endParaRPr lang="es-PE" sz="1600" b="1"/>
        </a:p>
      </dgm:t>
    </dgm:pt>
    <dgm:pt modelId="{E58DAF23-FD1B-47EA-8EEC-D11A2CF4DEB6}" type="sibTrans" cxnId="{FE4274E7-1CBD-4808-908E-B02FB924E4C9}">
      <dgm:prSet/>
      <dgm:spPr/>
      <dgm:t>
        <a:bodyPr/>
        <a:lstStyle/>
        <a:p>
          <a:endParaRPr lang="es-PE" sz="1600" b="1"/>
        </a:p>
      </dgm:t>
    </dgm:pt>
    <dgm:pt modelId="{E3F7E186-C335-4204-9EFC-ADE8289143C6}">
      <dgm:prSet phldrT="[Texto]" custT="1"/>
      <dgm:spPr/>
      <dgm:t>
        <a:bodyPr/>
        <a:lstStyle/>
        <a:p>
          <a:r>
            <a:rPr lang="es-PE" sz="1400" b="1" dirty="0" smtClean="0"/>
            <a:t>Despacho Viceministerial de MYPE e Industria</a:t>
          </a:r>
          <a:endParaRPr lang="es-PE" sz="1400" b="1" dirty="0"/>
        </a:p>
      </dgm:t>
    </dgm:pt>
    <dgm:pt modelId="{9209110C-B3E4-4DB3-904B-E7F485B4571A}" type="parTrans" cxnId="{B2D5F8CB-9291-4EFD-95C4-564DA0BCDD72}">
      <dgm:prSet/>
      <dgm:spPr/>
      <dgm:t>
        <a:bodyPr/>
        <a:lstStyle/>
        <a:p>
          <a:endParaRPr lang="es-PE" sz="1600" b="1"/>
        </a:p>
      </dgm:t>
    </dgm:pt>
    <dgm:pt modelId="{0DBD9368-2B39-4BC4-8D44-A855E0C8D0A4}" type="sibTrans" cxnId="{B2D5F8CB-9291-4EFD-95C4-564DA0BCDD72}">
      <dgm:prSet/>
      <dgm:spPr/>
      <dgm:t>
        <a:bodyPr/>
        <a:lstStyle/>
        <a:p>
          <a:endParaRPr lang="es-PE" sz="1600" b="1"/>
        </a:p>
      </dgm:t>
    </dgm:pt>
    <dgm:pt modelId="{C1A01419-6F66-4816-911F-6C87821236D9}">
      <dgm:prSet custT="1"/>
      <dgm:spPr/>
      <dgm:t>
        <a:bodyPr/>
        <a:lstStyle/>
        <a:p>
          <a:r>
            <a:rPr lang="es-PE" sz="1400" b="1" dirty="0" smtClean="0"/>
            <a:t>Dirección General de Políticas y Desarrollo Pesquero</a:t>
          </a:r>
          <a:endParaRPr lang="es-PE" sz="1400" b="1" dirty="0"/>
        </a:p>
      </dgm:t>
    </dgm:pt>
    <dgm:pt modelId="{3305C3F2-2394-4246-A8C9-1F5E6E74F924}" type="parTrans" cxnId="{250772CA-E722-4035-9390-7CBBD2FD0DAF}">
      <dgm:prSet/>
      <dgm:spPr/>
      <dgm:t>
        <a:bodyPr/>
        <a:lstStyle/>
        <a:p>
          <a:endParaRPr lang="es-PE" sz="1600" b="1"/>
        </a:p>
      </dgm:t>
    </dgm:pt>
    <dgm:pt modelId="{FAF9FB6E-CC01-4614-944D-839725EC3AB8}" type="sibTrans" cxnId="{250772CA-E722-4035-9390-7CBBD2FD0DAF}">
      <dgm:prSet/>
      <dgm:spPr/>
      <dgm:t>
        <a:bodyPr/>
        <a:lstStyle/>
        <a:p>
          <a:endParaRPr lang="es-PE" sz="1600" b="1"/>
        </a:p>
      </dgm:t>
    </dgm:pt>
    <dgm:pt modelId="{D5E20FB3-9A60-4718-BACE-CD62501D4A4C}">
      <dgm:prSet custT="1"/>
      <dgm:spPr/>
      <dgm:t>
        <a:bodyPr/>
        <a:lstStyle/>
        <a:p>
          <a:r>
            <a:rPr lang="es-PE" sz="1400" b="1" dirty="0" smtClean="0"/>
            <a:t>Dirección de Estudios y Derechos Económicos Pesquero y Acuícola</a:t>
          </a:r>
          <a:endParaRPr lang="es-PE" sz="1400" b="1" dirty="0"/>
        </a:p>
      </dgm:t>
    </dgm:pt>
    <dgm:pt modelId="{2A99B9D5-9243-4869-85A9-EF002FC524C1}" type="parTrans" cxnId="{35A2865E-D39B-4F06-8B64-101EE58FD0AF}">
      <dgm:prSet/>
      <dgm:spPr/>
      <dgm:t>
        <a:bodyPr/>
        <a:lstStyle/>
        <a:p>
          <a:endParaRPr lang="es-PE" sz="1600" b="1"/>
        </a:p>
      </dgm:t>
    </dgm:pt>
    <dgm:pt modelId="{46582F65-FADF-4537-9818-2656D638B16B}" type="sibTrans" cxnId="{35A2865E-D39B-4F06-8B64-101EE58FD0AF}">
      <dgm:prSet/>
      <dgm:spPr/>
      <dgm:t>
        <a:bodyPr/>
        <a:lstStyle/>
        <a:p>
          <a:endParaRPr lang="es-PE" sz="1600" b="1"/>
        </a:p>
      </dgm:t>
    </dgm:pt>
    <dgm:pt modelId="{060A1135-7B78-4EE6-AEC3-28260022A1E2}" type="pres">
      <dgm:prSet presAssocID="{8CB2C722-0A44-410D-A7D8-066CA741CC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4AF9B1A5-EA2F-4AFF-90C8-071D278DBEEF}" type="pres">
      <dgm:prSet presAssocID="{4E981E9D-C7A7-4142-BCF6-F2A6600BD006}" presName="hierRoot1" presStyleCnt="0">
        <dgm:presLayoutVars>
          <dgm:hierBranch val="init"/>
        </dgm:presLayoutVars>
      </dgm:prSet>
      <dgm:spPr/>
    </dgm:pt>
    <dgm:pt modelId="{BE1548FC-02E1-4CCA-8D54-F02A1D040FE8}" type="pres">
      <dgm:prSet presAssocID="{4E981E9D-C7A7-4142-BCF6-F2A6600BD006}" presName="rootComposite1" presStyleCnt="0"/>
      <dgm:spPr/>
    </dgm:pt>
    <dgm:pt modelId="{C3EF8F4E-426A-4B76-BA9F-AA3D23B6B15F}" type="pres">
      <dgm:prSet presAssocID="{4E981E9D-C7A7-4142-BCF6-F2A6600BD0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C9140BE-E554-4436-9545-5A9F9F892796}" type="pres">
      <dgm:prSet presAssocID="{4E981E9D-C7A7-4142-BCF6-F2A6600BD006}" presName="rootConnector1" presStyleLbl="node1" presStyleIdx="0" presStyleCnt="0"/>
      <dgm:spPr/>
      <dgm:t>
        <a:bodyPr/>
        <a:lstStyle/>
        <a:p>
          <a:endParaRPr lang="es-PE"/>
        </a:p>
      </dgm:t>
    </dgm:pt>
    <dgm:pt modelId="{C3A2B753-5AEA-44F1-884A-A420BA211BFD}" type="pres">
      <dgm:prSet presAssocID="{4E981E9D-C7A7-4142-BCF6-F2A6600BD006}" presName="hierChild2" presStyleCnt="0"/>
      <dgm:spPr/>
    </dgm:pt>
    <dgm:pt modelId="{83AFB3C4-938D-4637-A5E7-E25F6401FA22}" type="pres">
      <dgm:prSet presAssocID="{ACF9F59C-871A-411D-B8F2-94784A7B7027}" presName="Name37" presStyleLbl="parChTrans1D2" presStyleIdx="0" presStyleCnt="2"/>
      <dgm:spPr/>
      <dgm:t>
        <a:bodyPr/>
        <a:lstStyle/>
        <a:p>
          <a:endParaRPr lang="es-PE"/>
        </a:p>
      </dgm:t>
    </dgm:pt>
    <dgm:pt modelId="{2A26AFBB-D9EE-4DCB-8B80-76D8C06B13DA}" type="pres">
      <dgm:prSet presAssocID="{BBD31189-545B-482A-A089-1CBCEA0CD3CF}" presName="hierRoot2" presStyleCnt="0">
        <dgm:presLayoutVars>
          <dgm:hierBranch val="init"/>
        </dgm:presLayoutVars>
      </dgm:prSet>
      <dgm:spPr/>
    </dgm:pt>
    <dgm:pt modelId="{27A118D4-132C-4178-A0DF-D222FD880F3B}" type="pres">
      <dgm:prSet presAssocID="{BBD31189-545B-482A-A089-1CBCEA0CD3CF}" presName="rootComposite" presStyleCnt="0"/>
      <dgm:spPr/>
    </dgm:pt>
    <dgm:pt modelId="{6FE69D73-831E-4352-8773-E7D3DACB9683}" type="pres">
      <dgm:prSet presAssocID="{BBD31189-545B-482A-A089-1CBCEA0CD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758679F-2468-4DF3-9D6C-9859F31FF7C1}" type="pres">
      <dgm:prSet presAssocID="{BBD31189-545B-482A-A089-1CBCEA0CD3CF}" presName="rootConnector" presStyleLbl="node2" presStyleIdx="0" presStyleCnt="2"/>
      <dgm:spPr/>
      <dgm:t>
        <a:bodyPr/>
        <a:lstStyle/>
        <a:p>
          <a:endParaRPr lang="es-PE"/>
        </a:p>
      </dgm:t>
    </dgm:pt>
    <dgm:pt modelId="{8C3643F9-E05F-46A4-9951-2630C0DEF2AC}" type="pres">
      <dgm:prSet presAssocID="{BBD31189-545B-482A-A089-1CBCEA0CD3CF}" presName="hierChild4" presStyleCnt="0"/>
      <dgm:spPr/>
    </dgm:pt>
    <dgm:pt modelId="{CEB02EFF-1F54-46EA-ADD3-911C70E304C3}" type="pres">
      <dgm:prSet presAssocID="{3305C3F2-2394-4246-A8C9-1F5E6E74F924}" presName="Name37" presStyleLbl="parChTrans1D3" presStyleIdx="0" presStyleCnt="1"/>
      <dgm:spPr/>
      <dgm:t>
        <a:bodyPr/>
        <a:lstStyle/>
        <a:p>
          <a:endParaRPr lang="es-PE"/>
        </a:p>
      </dgm:t>
    </dgm:pt>
    <dgm:pt modelId="{B32A226B-37AB-4505-9ECC-43E1E770BA0A}" type="pres">
      <dgm:prSet presAssocID="{C1A01419-6F66-4816-911F-6C87821236D9}" presName="hierRoot2" presStyleCnt="0">
        <dgm:presLayoutVars>
          <dgm:hierBranch val="init"/>
        </dgm:presLayoutVars>
      </dgm:prSet>
      <dgm:spPr/>
    </dgm:pt>
    <dgm:pt modelId="{A39A832E-ABCF-47E7-A347-835DD2073148}" type="pres">
      <dgm:prSet presAssocID="{C1A01419-6F66-4816-911F-6C87821236D9}" presName="rootComposite" presStyleCnt="0"/>
      <dgm:spPr/>
    </dgm:pt>
    <dgm:pt modelId="{235D15A2-9DB7-49E6-9179-EF12746A3BCA}" type="pres">
      <dgm:prSet presAssocID="{C1A01419-6F66-4816-911F-6C87821236D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A9DD65A-0F5A-4A91-B6FC-D7BDD2872AEA}" type="pres">
      <dgm:prSet presAssocID="{C1A01419-6F66-4816-911F-6C87821236D9}" presName="rootConnector" presStyleLbl="node3" presStyleIdx="0" presStyleCnt="1"/>
      <dgm:spPr/>
      <dgm:t>
        <a:bodyPr/>
        <a:lstStyle/>
        <a:p>
          <a:endParaRPr lang="es-PE"/>
        </a:p>
      </dgm:t>
    </dgm:pt>
    <dgm:pt modelId="{8572576C-68FE-4047-8C2C-B87B9C789A2B}" type="pres">
      <dgm:prSet presAssocID="{C1A01419-6F66-4816-911F-6C87821236D9}" presName="hierChild4" presStyleCnt="0"/>
      <dgm:spPr/>
    </dgm:pt>
    <dgm:pt modelId="{1CECF32C-FE8A-4F88-8F41-E20BF92523BD}" type="pres">
      <dgm:prSet presAssocID="{2A99B9D5-9243-4869-85A9-EF002FC524C1}" presName="Name37" presStyleLbl="parChTrans1D4" presStyleIdx="0" presStyleCnt="1"/>
      <dgm:spPr/>
      <dgm:t>
        <a:bodyPr/>
        <a:lstStyle/>
        <a:p>
          <a:endParaRPr lang="es-PE"/>
        </a:p>
      </dgm:t>
    </dgm:pt>
    <dgm:pt modelId="{E2D5391B-1739-449C-9C5D-98AA07400167}" type="pres">
      <dgm:prSet presAssocID="{D5E20FB3-9A60-4718-BACE-CD62501D4A4C}" presName="hierRoot2" presStyleCnt="0">
        <dgm:presLayoutVars>
          <dgm:hierBranch val="init"/>
        </dgm:presLayoutVars>
      </dgm:prSet>
      <dgm:spPr/>
    </dgm:pt>
    <dgm:pt modelId="{60B37453-D53B-4522-9FE2-8EAA466CEF7E}" type="pres">
      <dgm:prSet presAssocID="{D5E20FB3-9A60-4718-BACE-CD62501D4A4C}" presName="rootComposite" presStyleCnt="0"/>
      <dgm:spPr/>
    </dgm:pt>
    <dgm:pt modelId="{88FC91FD-7FDA-441B-BFB3-322640B00522}" type="pres">
      <dgm:prSet presAssocID="{D5E20FB3-9A60-4718-BACE-CD62501D4A4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32B9F5F-B621-4D61-8656-311FE2D2A683}" type="pres">
      <dgm:prSet presAssocID="{D5E20FB3-9A60-4718-BACE-CD62501D4A4C}" presName="rootConnector" presStyleLbl="node4" presStyleIdx="0" presStyleCnt="1"/>
      <dgm:spPr/>
      <dgm:t>
        <a:bodyPr/>
        <a:lstStyle/>
        <a:p>
          <a:endParaRPr lang="es-PE"/>
        </a:p>
      </dgm:t>
    </dgm:pt>
    <dgm:pt modelId="{D5074ADC-64A5-4A4C-A21F-6B4CB587675A}" type="pres">
      <dgm:prSet presAssocID="{D5E20FB3-9A60-4718-BACE-CD62501D4A4C}" presName="hierChild4" presStyleCnt="0"/>
      <dgm:spPr/>
    </dgm:pt>
    <dgm:pt modelId="{62AC8F1C-C6CB-4084-BE20-4CC06D8B84B0}" type="pres">
      <dgm:prSet presAssocID="{D5E20FB3-9A60-4718-BACE-CD62501D4A4C}" presName="hierChild5" presStyleCnt="0"/>
      <dgm:spPr/>
    </dgm:pt>
    <dgm:pt modelId="{0277650E-68C1-4835-9E22-8CC351560035}" type="pres">
      <dgm:prSet presAssocID="{C1A01419-6F66-4816-911F-6C87821236D9}" presName="hierChild5" presStyleCnt="0"/>
      <dgm:spPr/>
    </dgm:pt>
    <dgm:pt modelId="{D57F7D41-BA13-42FE-9503-D268FB8FA6CD}" type="pres">
      <dgm:prSet presAssocID="{BBD31189-545B-482A-A089-1CBCEA0CD3CF}" presName="hierChild5" presStyleCnt="0"/>
      <dgm:spPr/>
    </dgm:pt>
    <dgm:pt modelId="{D2673AC4-D9E4-4DE3-A97B-6B34BB93027B}" type="pres">
      <dgm:prSet presAssocID="{9209110C-B3E4-4DB3-904B-E7F485B4571A}" presName="Name37" presStyleLbl="parChTrans1D2" presStyleIdx="1" presStyleCnt="2"/>
      <dgm:spPr/>
      <dgm:t>
        <a:bodyPr/>
        <a:lstStyle/>
        <a:p>
          <a:endParaRPr lang="es-PE"/>
        </a:p>
      </dgm:t>
    </dgm:pt>
    <dgm:pt modelId="{F8895870-1E25-4621-A915-664BDEA4828B}" type="pres">
      <dgm:prSet presAssocID="{E3F7E186-C335-4204-9EFC-ADE8289143C6}" presName="hierRoot2" presStyleCnt="0">
        <dgm:presLayoutVars>
          <dgm:hierBranch val="init"/>
        </dgm:presLayoutVars>
      </dgm:prSet>
      <dgm:spPr/>
    </dgm:pt>
    <dgm:pt modelId="{F922E38C-4789-4EB2-A4F8-AE217E7FC149}" type="pres">
      <dgm:prSet presAssocID="{E3F7E186-C335-4204-9EFC-ADE8289143C6}" presName="rootComposite" presStyleCnt="0"/>
      <dgm:spPr/>
    </dgm:pt>
    <dgm:pt modelId="{9DF52561-DB83-4289-8E2D-A4AFE6DDA3A2}" type="pres">
      <dgm:prSet presAssocID="{E3F7E186-C335-4204-9EFC-ADE8289143C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C21C5B3-4C90-4DFF-B2E3-2EB023979848}" type="pres">
      <dgm:prSet presAssocID="{E3F7E186-C335-4204-9EFC-ADE8289143C6}" presName="rootConnector" presStyleLbl="node2" presStyleIdx="1" presStyleCnt="2"/>
      <dgm:spPr/>
      <dgm:t>
        <a:bodyPr/>
        <a:lstStyle/>
        <a:p>
          <a:endParaRPr lang="es-PE"/>
        </a:p>
      </dgm:t>
    </dgm:pt>
    <dgm:pt modelId="{9E0AEC4A-926E-4604-87AA-698443460E93}" type="pres">
      <dgm:prSet presAssocID="{E3F7E186-C335-4204-9EFC-ADE8289143C6}" presName="hierChild4" presStyleCnt="0"/>
      <dgm:spPr/>
    </dgm:pt>
    <dgm:pt modelId="{3D06162D-6101-43CF-9CC5-39426FE75C1F}" type="pres">
      <dgm:prSet presAssocID="{E3F7E186-C335-4204-9EFC-ADE8289143C6}" presName="hierChild5" presStyleCnt="0"/>
      <dgm:spPr/>
    </dgm:pt>
    <dgm:pt modelId="{71B56D90-D069-4D2F-A636-3AE2C988DEE7}" type="pres">
      <dgm:prSet presAssocID="{4E981E9D-C7A7-4142-BCF6-F2A6600BD006}" presName="hierChild3" presStyleCnt="0"/>
      <dgm:spPr/>
    </dgm:pt>
  </dgm:ptLst>
  <dgm:cxnLst>
    <dgm:cxn modelId="{847A13FA-9B07-4271-B8FC-4D298D552F62}" type="presOf" srcId="{E3F7E186-C335-4204-9EFC-ADE8289143C6}" destId="{9DF52561-DB83-4289-8E2D-A4AFE6DDA3A2}" srcOrd="0" destOrd="0" presId="urn:microsoft.com/office/officeart/2005/8/layout/orgChart1"/>
    <dgm:cxn modelId="{1867F220-DC40-4DDE-AA86-9568702079C4}" type="presOf" srcId="{C1A01419-6F66-4816-911F-6C87821236D9}" destId="{235D15A2-9DB7-49E6-9179-EF12746A3BCA}" srcOrd="0" destOrd="0" presId="urn:microsoft.com/office/officeart/2005/8/layout/orgChart1"/>
    <dgm:cxn modelId="{F94BAA4F-7073-4DDA-AD41-0526F26F210D}" type="presOf" srcId="{C1A01419-6F66-4816-911F-6C87821236D9}" destId="{EA9DD65A-0F5A-4A91-B6FC-D7BDD2872AEA}" srcOrd="1" destOrd="0" presId="urn:microsoft.com/office/officeart/2005/8/layout/orgChart1"/>
    <dgm:cxn modelId="{B2D5F8CB-9291-4EFD-95C4-564DA0BCDD72}" srcId="{4E981E9D-C7A7-4142-BCF6-F2A6600BD006}" destId="{E3F7E186-C335-4204-9EFC-ADE8289143C6}" srcOrd="1" destOrd="0" parTransId="{9209110C-B3E4-4DB3-904B-E7F485B4571A}" sibTransId="{0DBD9368-2B39-4BC4-8D44-A855E0C8D0A4}"/>
    <dgm:cxn modelId="{5B945DFE-2FB2-4FF2-BC4C-CD68CB1D1083}" type="presOf" srcId="{E3F7E186-C335-4204-9EFC-ADE8289143C6}" destId="{0C21C5B3-4C90-4DFF-B2E3-2EB023979848}" srcOrd="1" destOrd="0" presId="urn:microsoft.com/office/officeart/2005/8/layout/orgChart1"/>
    <dgm:cxn modelId="{0C9387DD-D8AC-43C2-8602-0FB55B89DAD6}" type="presOf" srcId="{BBD31189-545B-482A-A089-1CBCEA0CD3CF}" destId="{6FE69D73-831E-4352-8773-E7D3DACB9683}" srcOrd="0" destOrd="0" presId="urn:microsoft.com/office/officeart/2005/8/layout/orgChart1"/>
    <dgm:cxn modelId="{BFA15F13-0F36-4430-A11F-907085ADCA7A}" type="presOf" srcId="{D5E20FB3-9A60-4718-BACE-CD62501D4A4C}" destId="{88FC91FD-7FDA-441B-BFB3-322640B00522}" srcOrd="0" destOrd="0" presId="urn:microsoft.com/office/officeart/2005/8/layout/orgChart1"/>
    <dgm:cxn modelId="{FE4274E7-1CBD-4808-908E-B02FB924E4C9}" srcId="{4E981E9D-C7A7-4142-BCF6-F2A6600BD006}" destId="{BBD31189-545B-482A-A089-1CBCEA0CD3CF}" srcOrd="0" destOrd="0" parTransId="{ACF9F59C-871A-411D-B8F2-94784A7B7027}" sibTransId="{E58DAF23-FD1B-47EA-8EEC-D11A2CF4DEB6}"/>
    <dgm:cxn modelId="{2A0E04F8-D02F-456A-9DD4-8A8AB7FB6491}" type="presOf" srcId="{BBD31189-545B-482A-A089-1CBCEA0CD3CF}" destId="{D758679F-2468-4DF3-9D6C-9859F31FF7C1}" srcOrd="1" destOrd="0" presId="urn:microsoft.com/office/officeart/2005/8/layout/orgChart1"/>
    <dgm:cxn modelId="{4EF2FEC6-B1E0-4E3C-B386-A703C1AC0A67}" type="presOf" srcId="{8CB2C722-0A44-410D-A7D8-066CA741CC8C}" destId="{060A1135-7B78-4EE6-AEC3-28260022A1E2}" srcOrd="0" destOrd="0" presId="urn:microsoft.com/office/officeart/2005/8/layout/orgChart1"/>
    <dgm:cxn modelId="{6EC5C9CD-5799-447D-AB21-975E6046F8DE}" type="presOf" srcId="{ACF9F59C-871A-411D-B8F2-94784A7B7027}" destId="{83AFB3C4-938D-4637-A5E7-E25F6401FA22}" srcOrd="0" destOrd="0" presId="urn:microsoft.com/office/officeart/2005/8/layout/orgChart1"/>
    <dgm:cxn modelId="{7238C6F0-F159-4061-B204-05252EE62106}" type="presOf" srcId="{D5E20FB3-9A60-4718-BACE-CD62501D4A4C}" destId="{F32B9F5F-B621-4D61-8656-311FE2D2A683}" srcOrd="1" destOrd="0" presId="urn:microsoft.com/office/officeart/2005/8/layout/orgChart1"/>
    <dgm:cxn modelId="{D3C7C0B5-63BB-4BA0-B730-2F230DEB0D4C}" type="presOf" srcId="{2A99B9D5-9243-4869-85A9-EF002FC524C1}" destId="{1CECF32C-FE8A-4F88-8F41-E20BF92523BD}" srcOrd="0" destOrd="0" presId="urn:microsoft.com/office/officeart/2005/8/layout/orgChart1"/>
    <dgm:cxn modelId="{8001D00F-78FD-419F-85BC-DCAB5CBFAD0A}" type="presOf" srcId="{4E981E9D-C7A7-4142-BCF6-F2A6600BD006}" destId="{C3EF8F4E-426A-4B76-BA9F-AA3D23B6B15F}" srcOrd="0" destOrd="0" presId="urn:microsoft.com/office/officeart/2005/8/layout/orgChart1"/>
    <dgm:cxn modelId="{250772CA-E722-4035-9390-7CBBD2FD0DAF}" srcId="{BBD31189-545B-482A-A089-1CBCEA0CD3CF}" destId="{C1A01419-6F66-4816-911F-6C87821236D9}" srcOrd="0" destOrd="0" parTransId="{3305C3F2-2394-4246-A8C9-1F5E6E74F924}" sibTransId="{FAF9FB6E-CC01-4614-944D-839725EC3AB8}"/>
    <dgm:cxn modelId="{FD3D6524-E26C-46B8-91BE-F2AF66097C0F}" type="presOf" srcId="{4E981E9D-C7A7-4142-BCF6-F2A6600BD006}" destId="{CC9140BE-E554-4436-9545-5A9F9F892796}" srcOrd="1" destOrd="0" presId="urn:microsoft.com/office/officeart/2005/8/layout/orgChart1"/>
    <dgm:cxn modelId="{5D9ECE8B-CEB2-4726-B7BC-E26288186BC8}" type="presOf" srcId="{3305C3F2-2394-4246-A8C9-1F5E6E74F924}" destId="{CEB02EFF-1F54-46EA-ADD3-911C70E304C3}" srcOrd="0" destOrd="0" presId="urn:microsoft.com/office/officeart/2005/8/layout/orgChart1"/>
    <dgm:cxn modelId="{A7DF64AB-1D8F-4987-84E6-2C506BCE1126}" type="presOf" srcId="{9209110C-B3E4-4DB3-904B-E7F485B4571A}" destId="{D2673AC4-D9E4-4DE3-A97B-6B34BB93027B}" srcOrd="0" destOrd="0" presId="urn:microsoft.com/office/officeart/2005/8/layout/orgChart1"/>
    <dgm:cxn modelId="{BF7BF6F5-2C7E-4336-A02E-8AE486AA78D6}" srcId="{8CB2C722-0A44-410D-A7D8-066CA741CC8C}" destId="{4E981E9D-C7A7-4142-BCF6-F2A6600BD006}" srcOrd="0" destOrd="0" parTransId="{32D2BE20-8DE6-4F49-A97B-72FCD96650F9}" sibTransId="{31B24A59-8BD3-4DFB-89E4-F1949696B278}"/>
    <dgm:cxn modelId="{35A2865E-D39B-4F06-8B64-101EE58FD0AF}" srcId="{C1A01419-6F66-4816-911F-6C87821236D9}" destId="{D5E20FB3-9A60-4718-BACE-CD62501D4A4C}" srcOrd="0" destOrd="0" parTransId="{2A99B9D5-9243-4869-85A9-EF002FC524C1}" sibTransId="{46582F65-FADF-4537-9818-2656D638B16B}"/>
    <dgm:cxn modelId="{714953CD-A21C-431B-AEEC-72944A817267}" type="presParOf" srcId="{060A1135-7B78-4EE6-AEC3-28260022A1E2}" destId="{4AF9B1A5-EA2F-4AFF-90C8-071D278DBEEF}" srcOrd="0" destOrd="0" presId="urn:microsoft.com/office/officeart/2005/8/layout/orgChart1"/>
    <dgm:cxn modelId="{D7DF2151-0895-42F1-BC94-237A03F5509D}" type="presParOf" srcId="{4AF9B1A5-EA2F-4AFF-90C8-071D278DBEEF}" destId="{BE1548FC-02E1-4CCA-8D54-F02A1D040FE8}" srcOrd="0" destOrd="0" presId="urn:microsoft.com/office/officeart/2005/8/layout/orgChart1"/>
    <dgm:cxn modelId="{8468C548-EA7D-40C7-BF47-F642BDF5F580}" type="presParOf" srcId="{BE1548FC-02E1-4CCA-8D54-F02A1D040FE8}" destId="{C3EF8F4E-426A-4B76-BA9F-AA3D23B6B15F}" srcOrd="0" destOrd="0" presId="urn:microsoft.com/office/officeart/2005/8/layout/orgChart1"/>
    <dgm:cxn modelId="{52FDCA81-CE4A-4BAD-AFBE-731FF0C4ABFC}" type="presParOf" srcId="{BE1548FC-02E1-4CCA-8D54-F02A1D040FE8}" destId="{CC9140BE-E554-4436-9545-5A9F9F892796}" srcOrd="1" destOrd="0" presId="urn:microsoft.com/office/officeart/2005/8/layout/orgChart1"/>
    <dgm:cxn modelId="{9669487F-B7AC-4F8D-86E7-FEE7B407B67B}" type="presParOf" srcId="{4AF9B1A5-EA2F-4AFF-90C8-071D278DBEEF}" destId="{C3A2B753-5AEA-44F1-884A-A420BA211BFD}" srcOrd="1" destOrd="0" presId="urn:microsoft.com/office/officeart/2005/8/layout/orgChart1"/>
    <dgm:cxn modelId="{7DC3A70F-50F0-43E9-B81D-BBAAB5B52BB7}" type="presParOf" srcId="{C3A2B753-5AEA-44F1-884A-A420BA211BFD}" destId="{83AFB3C4-938D-4637-A5E7-E25F6401FA22}" srcOrd="0" destOrd="0" presId="urn:microsoft.com/office/officeart/2005/8/layout/orgChart1"/>
    <dgm:cxn modelId="{410C5CE5-B7CE-498B-8D21-182180D1F640}" type="presParOf" srcId="{C3A2B753-5AEA-44F1-884A-A420BA211BFD}" destId="{2A26AFBB-D9EE-4DCB-8B80-76D8C06B13DA}" srcOrd="1" destOrd="0" presId="urn:microsoft.com/office/officeart/2005/8/layout/orgChart1"/>
    <dgm:cxn modelId="{0E250368-FC61-4EA5-9579-44ED4BF2CABE}" type="presParOf" srcId="{2A26AFBB-D9EE-4DCB-8B80-76D8C06B13DA}" destId="{27A118D4-132C-4178-A0DF-D222FD880F3B}" srcOrd="0" destOrd="0" presId="urn:microsoft.com/office/officeart/2005/8/layout/orgChart1"/>
    <dgm:cxn modelId="{7621A779-81B8-4B5C-82A5-6A1DEDB026F5}" type="presParOf" srcId="{27A118D4-132C-4178-A0DF-D222FD880F3B}" destId="{6FE69D73-831E-4352-8773-E7D3DACB9683}" srcOrd="0" destOrd="0" presId="urn:microsoft.com/office/officeart/2005/8/layout/orgChart1"/>
    <dgm:cxn modelId="{8F157DAD-BFC6-4317-93EA-6F3A47AA6504}" type="presParOf" srcId="{27A118D4-132C-4178-A0DF-D222FD880F3B}" destId="{D758679F-2468-4DF3-9D6C-9859F31FF7C1}" srcOrd="1" destOrd="0" presId="urn:microsoft.com/office/officeart/2005/8/layout/orgChart1"/>
    <dgm:cxn modelId="{C4FD52B3-818B-4129-B706-DE5E60126164}" type="presParOf" srcId="{2A26AFBB-D9EE-4DCB-8B80-76D8C06B13DA}" destId="{8C3643F9-E05F-46A4-9951-2630C0DEF2AC}" srcOrd="1" destOrd="0" presId="urn:microsoft.com/office/officeart/2005/8/layout/orgChart1"/>
    <dgm:cxn modelId="{4965A471-62AF-4295-A140-66D989EB2AF5}" type="presParOf" srcId="{8C3643F9-E05F-46A4-9951-2630C0DEF2AC}" destId="{CEB02EFF-1F54-46EA-ADD3-911C70E304C3}" srcOrd="0" destOrd="0" presId="urn:microsoft.com/office/officeart/2005/8/layout/orgChart1"/>
    <dgm:cxn modelId="{371505C1-DE06-44AE-98F6-70693391023A}" type="presParOf" srcId="{8C3643F9-E05F-46A4-9951-2630C0DEF2AC}" destId="{B32A226B-37AB-4505-9ECC-43E1E770BA0A}" srcOrd="1" destOrd="0" presId="urn:microsoft.com/office/officeart/2005/8/layout/orgChart1"/>
    <dgm:cxn modelId="{33AD087D-5E0F-43EA-94D5-BA18BE786313}" type="presParOf" srcId="{B32A226B-37AB-4505-9ECC-43E1E770BA0A}" destId="{A39A832E-ABCF-47E7-A347-835DD2073148}" srcOrd="0" destOrd="0" presId="urn:microsoft.com/office/officeart/2005/8/layout/orgChart1"/>
    <dgm:cxn modelId="{F5593DBD-9893-4AF5-BB28-C6D34D672F05}" type="presParOf" srcId="{A39A832E-ABCF-47E7-A347-835DD2073148}" destId="{235D15A2-9DB7-49E6-9179-EF12746A3BCA}" srcOrd="0" destOrd="0" presId="urn:microsoft.com/office/officeart/2005/8/layout/orgChart1"/>
    <dgm:cxn modelId="{2A72566F-D78C-4BAB-9CD2-83B36F5DFB90}" type="presParOf" srcId="{A39A832E-ABCF-47E7-A347-835DD2073148}" destId="{EA9DD65A-0F5A-4A91-B6FC-D7BDD2872AEA}" srcOrd="1" destOrd="0" presId="urn:microsoft.com/office/officeart/2005/8/layout/orgChart1"/>
    <dgm:cxn modelId="{07C2069A-5876-4FC8-B301-FB133CF90773}" type="presParOf" srcId="{B32A226B-37AB-4505-9ECC-43E1E770BA0A}" destId="{8572576C-68FE-4047-8C2C-B87B9C789A2B}" srcOrd="1" destOrd="0" presId="urn:microsoft.com/office/officeart/2005/8/layout/orgChart1"/>
    <dgm:cxn modelId="{1664F56F-B421-4A03-98B1-491D84D9173F}" type="presParOf" srcId="{8572576C-68FE-4047-8C2C-B87B9C789A2B}" destId="{1CECF32C-FE8A-4F88-8F41-E20BF92523BD}" srcOrd="0" destOrd="0" presId="urn:microsoft.com/office/officeart/2005/8/layout/orgChart1"/>
    <dgm:cxn modelId="{07197C4B-0F89-4C54-8B71-03CB8BBD8231}" type="presParOf" srcId="{8572576C-68FE-4047-8C2C-B87B9C789A2B}" destId="{E2D5391B-1739-449C-9C5D-98AA07400167}" srcOrd="1" destOrd="0" presId="urn:microsoft.com/office/officeart/2005/8/layout/orgChart1"/>
    <dgm:cxn modelId="{FECBF6B4-B1E0-44E0-B0C6-6FFC9B80B8A5}" type="presParOf" srcId="{E2D5391B-1739-449C-9C5D-98AA07400167}" destId="{60B37453-D53B-4522-9FE2-8EAA466CEF7E}" srcOrd="0" destOrd="0" presId="urn:microsoft.com/office/officeart/2005/8/layout/orgChart1"/>
    <dgm:cxn modelId="{8446D108-23A5-4E14-939B-EAA1EAAA412C}" type="presParOf" srcId="{60B37453-D53B-4522-9FE2-8EAA466CEF7E}" destId="{88FC91FD-7FDA-441B-BFB3-322640B00522}" srcOrd="0" destOrd="0" presId="urn:microsoft.com/office/officeart/2005/8/layout/orgChart1"/>
    <dgm:cxn modelId="{370B3CD9-B953-4705-AD9D-58FD14A69D27}" type="presParOf" srcId="{60B37453-D53B-4522-9FE2-8EAA466CEF7E}" destId="{F32B9F5F-B621-4D61-8656-311FE2D2A683}" srcOrd="1" destOrd="0" presId="urn:microsoft.com/office/officeart/2005/8/layout/orgChart1"/>
    <dgm:cxn modelId="{5437A7A6-C8AC-4D7D-9B6C-85D8645ADF5B}" type="presParOf" srcId="{E2D5391B-1739-449C-9C5D-98AA07400167}" destId="{D5074ADC-64A5-4A4C-A21F-6B4CB587675A}" srcOrd="1" destOrd="0" presId="urn:microsoft.com/office/officeart/2005/8/layout/orgChart1"/>
    <dgm:cxn modelId="{770D94D3-4117-4E8D-8D96-55D751769152}" type="presParOf" srcId="{E2D5391B-1739-449C-9C5D-98AA07400167}" destId="{62AC8F1C-C6CB-4084-BE20-4CC06D8B84B0}" srcOrd="2" destOrd="0" presId="urn:microsoft.com/office/officeart/2005/8/layout/orgChart1"/>
    <dgm:cxn modelId="{53C1F2AE-21EB-42E4-A0A9-84C3932BBCAD}" type="presParOf" srcId="{B32A226B-37AB-4505-9ECC-43E1E770BA0A}" destId="{0277650E-68C1-4835-9E22-8CC351560035}" srcOrd="2" destOrd="0" presId="urn:microsoft.com/office/officeart/2005/8/layout/orgChart1"/>
    <dgm:cxn modelId="{5012FF1D-C785-4387-801E-7AB49A90C1FC}" type="presParOf" srcId="{2A26AFBB-D9EE-4DCB-8B80-76D8C06B13DA}" destId="{D57F7D41-BA13-42FE-9503-D268FB8FA6CD}" srcOrd="2" destOrd="0" presId="urn:microsoft.com/office/officeart/2005/8/layout/orgChart1"/>
    <dgm:cxn modelId="{B88E8A41-AC07-48DC-9FD6-EE3C8A6EED71}" type="presParOf" srcId="{C3A2B753-5AEA-44F1-884A-A420BA211BFD}" destId="{D2673AC4-D9E4-4DE3-A97B-6B34BB93027B}" srcOrd="2" destOrd="0" presId="urn:microsoft.com/office/officeart/2005/8/layout/orgChart1"/>
    <dgm:cxn modelId="{821DBF73-3646-4B25-8D13-A824B2B7E73B}" type="presParOf" srcId="{C3A2B753-5AEA-44F1-884A-A420BA211BFD}" destId="{F8895870-1E25-4621-A915-664BDEA4828B}" srcOrd="3" destOrd="0" presId="urn:microsoft.com/office/officeart/2005/8/layout/orgChart1"/>
    <dgm:cxn modelId="{A08421E7-C60B-423C-A23C-7CFE481579AB}" type="presParOf" srcId="{F8895870-1E25-4621-A915-664BDEA4828B}" destId="{F922E38C-4789-4EB2-A4F8-AE217E7FC149}" srcOrd="0" destOrd="0" presId="urn:microsoft.com/office/officeart/2005/8/layout/orgChart1"/>
    <dgm:cxn modelId="{BBBB0BEF-04AC-47F7-9B38-09E1574446EA}" type="presParOf" srcId="{F922E38C-4789-4EB2-A4F8-AE217E7FC149}" destId="{9DF52561-DB83-4289-8E2D-A4AFE6DDA3A2}" srcOrd="0" destOrd="0" presId="urn:microsoft.com/office/officeart/2005/8/layout/orgChart1"/>
    <dgm:cxn modelId="{350D259B-0B8E-45A9-ACD8-BF69335C0E52}" type="presParOf" srcId="{F922E38C-4789-4EB2-A4F8-AE217E7FC149}" destId="{0C21C5B3-4C90-4DFF-B2E3-2EB023979848}" srcOrd="1" destOrd="0" presId="urn:microsoft.com/office/officeart/2005/8/layout/orgChart1"/>
    <dgm:cxn modelId="{417A6288-C61B-4E23-B79D-C8AA3880AB8C}" type="presParOf" srcId="{F8895870-1E25-4621-A915-664BDEA4828B}" destId="{9E0AEC4A-926E-4604-87AA-698443460E93}" srcOrd="1" destOrd="0" presId="urn:microsoft.com/office/officeart/2005/8/layout/orgChart1"/>
    <dgm:cxn modelId="{34703AE2-E90F-4156-92FD-76B27B60F6A2}" type="presParOf" srcId="{F8895870-1E25-4621-A915-664BDEA4828B}" destId="{3D06162D-6101-43CF-9CC5-39426FE75C1F}" srcOrd="2" destOrd="0" presId="urn:microsoft.com/office/officeart/2005/8/layout/orgChart1"/>
    <dgm:cxn modelId="{8DF26909-1BA9-4BF3-828E-3BEEDFF513AC}" type="presParOf" srcId="{4AF9B1A5-EA2F-4AFF-90C8-071D278DBEEF}" destId="{71B56D90-D069-4D2F-A636-3AE2C988DE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B4D4F-FEAD-4641-A4C0-FF5147025FA6}" type="doc">
      <dgm:prSet loTypeId="urn:microsoft.com/office/officeart/2005/8/layout/gear1" loCatId="relationship" qsTypeId="urn:microsoft.com/office/officeart/2005/8/quickstyle/simple1" qsCatId="simple" csTypeId="urn:microsoft.com/office/officeart/2005/8/colors/colorful1#2" csCatId="colorful" phldr="1"/>
      <dgm:spPr/>
    </dgm:pt>
    <dgm:pt modelId="{4367D93E-3226-4044-85A9-CEFDF72D752D}">
      <dgm:prSet phldrT="[Texto]"/>
      <dgm:spPr/>
      <dgm:t>
        <a:bodyPr/>
        <a:lstStyle/>
        <a:p>
          <a:r>
            <a:rPr lang="es-PE" b="1" dirty="0" smtClean="0"/>
            <a:t>PRODUCE</a:t>
          </a:r>
          <a:endParaRPr lang="es-PE" b="1" dirty="0"/>
        </a:p>
      </dgm:t>
    </dgm:pt>
    <dgm:pt modelId="{450784A8-55FE-461F-A7D3-A0AC16128CF3}" type="parTrans" cxnId="{24BA06D2-468E-454F-B0A8-AD1298F05B04}">
      <dgm:prSet/>
      <dgm:spPr/>
      <dgm:t>
        <a:bodyPr/>
        <a:lstStyle/>
        <a:p>
          <a:endParaRPr lang="es-PE" b="1"/>
        </a:p>
      </dgm:t>
    </dgm:pt>
    <dgm:pt modelId="{687E7DED-834A-4D68-9F32-39BEA3464502}" type="sibTrans" cxnId="{24BA06D2-468E-454F-B0A8-AD1298F05B04}">
      <dgm:prSet/>
      <dgm:spPr/>
      <dgm:t>
        <a:bodyPr/>
        <a:lstStyle/>
        <a:p>
          <a:endParaRPr lang="es-PE" b="1"/>
        </a:p>
      </dgm:t>
    </dgm:pt>
    <dgm:pt modelId="{8E2E9FDA-320F-4B59-A082-ADAE0DE4A863}">
      <dgm:prSet phldrT="[Texto]"/>
      <dgm:spPr/>
      <dgm:t>
        <a:bodyPr/>
        <a:lstStyle/>
        <a:p>
          <a:r>
            <a:rPr lang="es-PE" b="1" dirty="0" smtClean="0"/>
            <a:t>IMARPE</a:t>
          </a:r>
          <a:endParaRPr lang="es-PE" b="1" dirty="0"/>
        </a:p>
      </dgm:t>
    </dgm:pt>
    <dgm:pt modelId="{B045B8BD-EAD0-4D40-A333-EB6064C8B083}" type="parTrans" cxnId="{230C4715-85D1-4D71-ADF5-572404A88028}">
      <dgm:prSet/>
      <dgm:spPr/>
      <dgm:t>
        <a:bodyPr/>
        <a:lstStyle/>
        <a:p>
          <a:endParaRPr lang="es-PE" b="1"/>
        </a:p>
      </dgm:t>
    </dgm:pt>
    <dgm:pt modelId="{6FBFDDBB-7FB5-46C7-A21B-1BAE6A64B113}" type="sibTrans" cxnId="{230C4715-85D1-4D71-ADF5-572404A88028}">
      <dgm:prSet/>
      <dgm:spPr/>
      <dgm:t>
        <a:bodyPr/>
        <a:lstStyle/>
        <a:p>
          <a:endParaRPr lang="es-PE" b="1"/>
        </a:p>
      </dgm:t>
    </dgm:pt>
    <dgm:pt modelId="{B95FB15A-CFB8-4A72-A317-2BC5B5E604E8}">
      <dgm:prSet phldrT="[Texto]"/>
      <dgm:spPr/>
      <dgm:t>
        <a:bodyPr/>
        <a:lstStyle/>
        <a:p>
          <a:r>
            <a:rPr lang="es-PE" b="1" dirty="0" smtClean="0"/>
            <a:t>DICAPI</a:t>
          </a:r>
          <a:endParaRPr lang="es-PE" b="1" dirty="0"/>
        </a:p>
      </dgm:t>
    </dgm:pt>
    <dgm:pt modelId="{A5F629F8-41B3-4EF7-A779-F29059806DF1}" type="parTrans" cxnId="{96043FDE-140C-440F-8701-608EEBBD1E40}">
      <dgm:prSet/>
      <dgm:spPr/>
      <dgm:t>
        <a:bodyPr/>
        <a:lstStyle/>
        <a:p>
          <a:endParaRPr lang="es-PE" b="1"/>
        </a:p>
      </dgm:t>
    </dgm:pt>
    <dgm:pt modelId="{9A664857-A434-4CB3-A44F-973392F30744}" type="sibTrans" cxnId="{96043FDE-140C-440F-8701-608EEBBD1E40}">
      <dgm:prSet/>
      <dgm:spPr/>
      <dgm:t>
        <a:bodyPr/>
        <a:lstStyle/>
        <a:p>
          <a:endParaRPr lang="es-PE" b="1"/>
        </a:p>
      </dgm:t>
    </dgm:pt>
    <dgm:pt modelId="{12778808-93A8-4DE9-A5C1-C610E7A21A07}" type="pres">
      <dgm:prSet presAssocID="{F17B4D4F-FEAD-4641-A4C0-FF5147025FA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837885-A6FA-48D0-861D-30C503C49C16}" type="pres">
      <dgm:prSet presAssocID="{4367D93E-3226-4044-85A9-CEFDF72D752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798781-B7DE-4E98-95CD-D6F95D46DEEC}" type="pres">
      <dgm:prSet presAssocID="{4367D93E-3226-4044-85A9-CEFDF72D752D}" presName="gear1srcNode" presStyleLbl="node1" presStyleIdx="0" presStyleCnt="3"/>
      <dgm:spPr/>
      <dgm:t>
        <a:bodyPr/>
        <a:lstStyle/>
        <a:p>
          <a:endParaRPr lang="es-PE"/>
        </a:p>
      </dgm:t>
    </dgm:pt>
    <dgm:pt modelId="{2CF0C30B-E650-464F-A761-E430C0E759C3}" type="pres">
      <dgm:prSet presAssocID="{4367D93E-3226-4044-85A9-CEFDF72D752D}" presName="gear1dstNode" presStyleLbl="node1" presStyleIdx="0" presStyleCnt="3"/>
      <dgm:spPr/>
      <dgm:t>
        <a:bodyPr/>
        <a:lstStyle/>
        <a:p>
          <a:endParaRPr lang="es-PE"/>
        </a:p>
      </dgm:t>
    </dgm:pt>
    <dgm:pt modelId="{671812BB-9DF6-4019-89CC-FB5511431881}" type="pres">
      <dgm:prSet presAssocID="{8E2E9FDA-320F-4B59-A082-ADAE0DE4A86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F96370-1F97-461E-A7DE-939A633034FC}" type="pres">
      <dgm:prSet presAssocID="{8E2E9FDA-320F-4B59-A082-ADAE0DE4A863}" presName="gear2srcNode" presStyleLbl="node1" presStyleIdx="1" presStyleCnt="3"/>
      <dgm:spPr/>
      <dgm:t>
        <a:bodyPr/>
        <a:lstStyle/>
        <a:p>
          <a:endParaRPr lang="es-PE"/>
        </a:p>
      </dgm:t>
    </dgm:pt>
    <dgm:pt modelId="{740B6D0C-4D38-421D-9DD0-3E422D6469AF}" type="pres">
      <dgm:prSet presAssocID="{8E2E9FDA-320F-4B59-A082-ADAE0DE4A863}" presName="gear2dstNode" presStyleLbl="node1" presStyleIdx="1" presStyleCnt="3"/>
      <dgm:spPr/>
      <dgm:t>
        <a:bodyPr/>
        <a:lstStyle/>
        <a:p>
          <a:endParaRPr lang="es-PE"/>
        </a:p>
      </dgm:t>
    </dgm:pt>
    <dgm:pt modelId="{5AEB3072-07F4-4E9A-B8AA-D23F61E2B77F}" type="pres">
      <dgm:prSet presAssocID="{B95FB15A-CFB8-4A72-A317-2BC5B5E604E8}" presName="gear3" presStyleLbl="node1" presStyleIdx="2" presStyleCnt="3"/>
      <dgm:spPr/>
      <dgm:t>
        <a:bodyPr/>
        <a:lstStyle/>
        <a:p>
          <a:endParaRPr lang="es-PE"/>
        </a:p>
      </dgm:t>
    </dgm:pt>
    <dgm:pt modelId="{E330BF5E-1DCA-4508-8356-8AC54AF57C16}" type="pres">
      <dgm:prSet presAssocID="{B95FB15A-CFB8-4A72-A317-2BC5B5E604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29C44C-E100-44A7-AF30-31F27937A624}" type="pres">
      <dgm:prSet presAssocID="{B95FB15A-CFB8-4A72-A317-2BC5B5E604E8}" presName="gear3srcNode" presStyleLbl="node1" presStyleIdx="2" presStyleCnt="3"/>
      <dgm:spPr/>
      <dgm:t>
        <a:bodyPr/>
        <a:lstStyle/>
        <a:p>
          <a:endParaRPr lang="es-PE"/>
        </a:p>
      </dgm:t>
    </dgm:pt>
    <dgm:pt modelId="{95426DAE-9AAE-44B4-A8D9-90153E85E07B}" type="pres">
      <dgm:prSet presAssocID="{B95FB15A-CFB8-4A72-A317-2BC5B5E604E8}" presName="gear3dstNode" presStyleLbl="node1" presStyleIdx="2" presStyleCnt="3"/>
      <dgm:spPr/>
      <dgm:t>
        <a:bodyPr/>
        <a:lstStyle/>
        <a:p>
          <a:endParaRPr lang="es-PE"/>
        </a:p>
      </dgm:t>
    </dgm:pt>
    <dgm:pt modelId="{B22EF2C4-7FCB-4917-86C3-35A5C52A4CC2}" type="pres">
      <dgm:prSet presAssocID="{687E7DED-834A-4D68-9F32-39BEA3464502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85317492-39E5-49EA-95FC-EF9141C0D97B}" type="pres">
      <dgm:prSet presAssocID="{6FBFDDBB-7FB5-46C7-A21B-1BAE6A64B113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BA89F0DE-2657-44EE-8EB3-A3AB9319963D}" type="pres">
      <dgm:prSet presAssocID="{9A664857-A434-4CB3-A44F-973392F30744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5F40F035-CE5D-487F-86A3-75D37B887E50}" type="presOf" srcId="{4367D93E-3226-4044-85A9-CEFDF72D752D}" destId="{FE837885-A6FA-48D0-861D-30C503C49C16}" srcOrd="0" destOrd="0" presId="urn:microsoft.com/office/officeart/2005/8/layout/gear1"/>
    <dgm:cxn modelId="{96043FDE-140C-440F-8701-608EEBBD1E40}" srcId="{F17B4D4F-FEAD-4641-A4C0-FF5147025FA6}" destId="{B95FB15A-CFB8-4A72-A317-2BC5B5E604E8}" srcOrd="2" destOrd="0" parTransId="{A5F629F8-41B3-4EF7-A779-F29059806DF1}" sibTransId="{9A664857-A434-4CB3-A44F-973392F30744}"/>
    <dgm:cxn modelId="{7270444B-A6B8-4241-91D3-9F7BEAA8CE5A}" type="presOf" srcId="{B95FB15A-CFB8-4A72-A317-2BC5B5E604E8}" destId="{95426DAE-9AAE-44B4-A8D9-90153E85E07B}" srcOrd="3" destOrd="0" presId="urn:microsoft.com/office/officeart/2005/8/layout/gear1"/>
    <dgm:cxn modelId="{1E4596B8-07B7-4973-BFD5-7B361570ADD0}" type="presOf" srcId="{4367D93E-3226-4044-85A9-CEFDF72D752D}" destId="{2CF0C30B-E650-464F-A761-E430C0E759C3}" srcOrd="2" destOrd="0" presId="urn:microsoft.com/office/officeart/2005/8/layout/gear1"/>
    <dgm:cxn modelId="{5373D374-7F5B-42FF-931B-F918B26B87CD}" type="presOf" srcId="{8E2E9FDA-320F-4B59-A082-ADAE0DE4A863}" destId="{740B6D0C-4D38-421D-9DD0-3E422D6469AF}" srcOrd="2" destOrd="0" presId="urn:microsoft.com/office/officeart/2005/8/layout/gear1"/>
    <dgm:cxn modelId="{ADFBA655-B77D-498B-A532-E1496DF3C497}" type="presOf" srcId="{8E2E9FDA-320F-4B59-A082-ADAE0DE4A863}" destId="{671812BB-9DF6-4019-89CC-FB5511431881}" srcOrd="0" destOrd="0" presId="urn:microsoft.com/office/officeart/2005/8/layout/gear1"/>
    <dgm:cxn modelId="{60F3975F-C27F-45F7-95ED-47B03C234FB4}" type="presOf" srcId="{687E7DED-834A-4D68-9F32-39BEA3464502}" destId="{B22EF2C4-7FCB-4917-86C3-35A5C52A4CC2}" srcOrd="0" destOrd="0" presId="urn:microsoft.com/office/officeart/2005/8/layout/gear1"/>
    <dgm:cxn modelId="{24BA06D2-468E-454F-B0A8-AD1298F05B04}" srcId="{F17B4D4F-FEAD-4641-A4C0-FF5147025FA6}" destId="{4367D93E-3226-4044-85A9-CEFDF72D752D}" srcOrd="0" destOrd="0" parTransId="{450784A8-55FE-461F-A7D3-A0AC16128CF3}" sibTransId="{687E7DED-834A-4D68-9F32-39BEA3464502}"/>
    <dgm:cxn modelId="{742E8EB3-6152-4DBA-9EF5-A092C1EA9346}" type="presOf" srcId="{B95FB15A-CFB8-4A72-A317-2BC5B5E604E8}" destId="{9529C44C-E100-44A7-AF30-31F27937A624}" srcOrd="2" destOrd="0" presId="urn:microsoft.com/office/officeart/2005/8/layout/gear1"/>
    <dgm:cxn modelId="{13192D31-F132-4CFC-9009-DF1F748FDD96}" type="presOf" srcId="{9A664857-A434-4CB3-A44F-973392F30744}" destId="{BA89F0DE-2657-44EE-8EB3-A3AB9319963D}" srcOrd="0" destOrd="0" presId="urn:microsoft.com/office/officeart/2005/8/layout/gear1"/>
    <dgm:cxn modelId="{A29F220A-4E5A-4859-9D08-D7F1DDB51DC2}" type="presOf" srcId="{B95FB15A-CFB8-4A72-A317-2BC5B5E604E8}" destId="{E330BF5E-1DCA-4508-8356-8AC54AF57C16}" srcOrd="1" destOrd="0" presId="urn:microsoft.com/office/officeart/2005/8/layout/gear1"/>
    <dgm:cxn modelId="{FF054BBB-C306-476F-9A49-8C0334015F71}" type="presOf" srcId="{4367D93E-3226-4044-85A9-CEFDF72D752D}" destId="{48798781-B7DE-4E98-95CD-D6F95D46DEEC}" srcOrd="1" destOrd="0" presId="urn:microsoft.com/office/officeart/2005/8/layout/gear1"/>
    <dgm:cxn modelId="{727462B0-4364-4091-9B16-5218A006E8C9}" type="presOf" srcId="{8E2E9FDA-320F-4B59-A082-ADAE0DE4A863}" destId="{1DF96370-1F97-461E-A7DE-939A633034FC}" srcOrd="1" destOrd="0" presId="urn:microsoft.com/office/officeart/2005/8/layout/gear1"/>
    <dgm:cxn modelId="{52366DB3-0CC8-4D00-B62F-939669421BF2}" type="presOf" srcId="{F17B4D4F-FEAD-4641-A4C0-FF5147025FA6}" destId="{12778808-93A8-4DE9-A5C1-C610E7A21A07}" srcOrd="0" destOrd="0" presId="urn:microsoft.com/office/officeart/2005/8/layout/gear1"/>
    <dgm:cxn modelId="{230C4715-85D1-4D71-ADF5-572404A88028}" srcId="{F17B4D4F-FEAD-4641-A4C0-FF5147025FA6}" destId="{8E2E9FDA-320F-4B59-A082-ADAE0DE4A863}" srcOrd="1" destOrd="0" parTransId="{B045B8BD-EAD0-4D40-A333-EB6064C8B083}" sibTransId="{6FBFDDBB-7FB5-46C7-A21B-1BAE6A64B113}"/>
    <dgm:cxn modelId="{049DF996-A488-4C66-BA92-A739D96329D0}" type="presOf" srcId="{6FBFDDBB-7FB5-46C7-A21B-1BAE6A64B113}" destId="{85317492-39E5-49EA-95FC-EF9141C0D97B}" srcOrd="0" destOrd="0" presId="urn:microsoft.com/office/officeart/2005/8/layout/gear1"/>
    <dgm:cxn modelId="{1B3484DC-7D08-4AB4-A4BC-3C00A169EDAA}" type="presOf" srcId="{B95FB15A-CFB8-4A72-A317-2BC5B5E604E8}" destId="{5AEB3072-07F4-4E9A-B8AA-D23F61E2B77F}" srcOrd="0" destOrd="0" presId="urn:microsoft.com/office/officeart/2005/8/layout/gear1"/>
    <dgm:cxn modelId="{DE210B94-8622-4B0D-97D4-7A94A591BF84}" type="presParOf" srcId="{12778808-93A8-4DE9-A5C1-C610E7A21A07}" destId="{FE837885-A6FA-48D0-861D-30C503C49C16}" srcOrd="0" destOrd="0" presId="urn:microsoft.com/office/officeart/2005/8/layout/gear1"/>
    <dgm:cxn modelId="{4564102B-B978-4F3D-8CCE-E80C987D5221}" type="presParOf" srcId="{12778808-93A8-4DE9-A5C1-C610E7A21A07}" destId="{48798781-B7DE-4E98-95CD-D6F95D46DEEC}" srcOrd="1" destOrd="0" presId="urn:microsoft.com/office/officeart/2005/8/layout/gear1"/>
    <dgm:cxn modelId="{BEEB9418-01F5-47E8-AE07-1BE6D468FAE5}" type="presParOf" srcId="{12778808-93A8-4DE9-A5C1-C610E7A21A07}" destId="{2CF0C30B-E650-464F-A761-E430C0E759C3}" srcOrd="2" destOrd="0" presId="urn:microsoft.com/office/officeart/2005/8/layout/gear1"/>
    <dgm:cxn modelId="{58347F42-83A4-45C0-8DDE-39AF128C8A18}" type="presParOf" srcId="{12778808-93A8-4DE9-A5C1-C610E7A21A07}" destId="{671812BB-9DF6-4019-89CC-FB5511431881}" srcOrd="3" destOrd="0" presId="urn:microsoft.com/office/officeart/2005/8/layout/gear1"/>
    <dgm:cxn modelId="{A8669DEB-9ECF-4FE3-8BCE-8F3F16B04108}" type="presParOf" srcId="{12778808-93A8-4DE9-A5C1-C610E7A21A07}" destId="{1DF96370-1F97-461E-A7DE-939A633034FC}" srcOrd="4" destOrd="0" presId="urn:microsoft.com/office/officeart/2005/8/layout/gear1"/>
    <dgm:cxn modelId="{9AC9F70E-1CBC-447F-8722-B35EDE043768}" type="presParOf" srcId="{12778808-93A8-4DE9-A5C1-C610E7A21A07}" destId="{740B6D0C-4D38-421D-9DD0-3E422D6469AF}" srcOrd="5" destOrd="0" presId="urn:microsoft.com/office/officeart/2005/8/layout/gear1"/>
    <dgm:cxn modelId="{ABCC79A0-5801-46A2-8F75-50285F52E084}" type="presParOf" srcId="{12778808-93A8-4DE9-A5C1-C610E7A21A07}" destId="{5AEB3072-07F4-4E9A-B8AA-D23F61E2B77F}" srcOrd="6" destOrd="0" presId="urn:microsoft.com/office/officeart/2005/8/layout/gear1"/>
    <dgm:cxn modelId="{FF6CEE06-ADC3-4ED7-BB9E-7CC6D9681FA5}" type="presParOf" srcId="{12778808-93A8-4DE9-A5C1-C610E7A21A07}" destId="{E330BF5E-1DCA-4508-8356-8AC54AF57C16}" srcOrd="7" destOrd="0" presId="urn:microsoft.com/office/officeart/2005/8/layout/gear1"/>
    <dgm:cxn modelId="{59E692EB-DB74-48D5-8F72-7D3A76D90370}" type="presParOf" srcId="{12778808-93A8-4DE9-A5C1-C610E7A21A07}" destId="{9529C44C-E100-44A7-AF30-31F27937A624}" srcOrd="8" destOrd="0" presId="urn:microsoft.com/office/officeart/2005/8/layout/gear1"/>
    <dgm:cxn modelId="{9278F2FC-4D16-4ADA-B85F-6737434B0331}" type="presParOf" srcId="{12778808-93A8-4DE9-A5C1-C610E7A21A07}" destId="{95426DAE-9AAE-44B4-A8D9-90153E85E07B}" srcOrd="9" destOrd="0" presId="urn:microsoft.com/office/officeart/2005/8/layout/gear1"/>
    <dgm:cxn modelId="{B320E062-B7DE-48C6-8D93-52346984B689}" type="presParOf" srcId="{12778808-93A8-4DE9-A5C1-C610E7A21A07}" destId="{B22EF2C4-7FCB-4917-86C3-35A5C52A4CC2}" srcOrd="10" destOrd="0" presId="urn:microsoft.com/office/officeart/2005/8/layout/gear1"/>
    <dgm:cxn modelId="{809D3C1E-8119-4246-B4AD-273082D6A43C}" type="presParOf" srcId="{12778808-93A8-4DE9-A5C1-C610E7A21A07}" destId="{85317492-39E5-49EA-95FC-EF9141C0D97B}" srcOrd="11" destOrd="0" presId="urn:microsoft.com/office/officeart/2005/8/layout/gear1"/>
    <dgm:cxn modelId="{084927DA-8262-43D5-8750-19512F00C27E}" type="presParOf" srcId="{12778808-93A8-4DE9-A5C1-C610E7A21A07}" destId="{BA89F0DE-2657-44EE-8EB3-A3AB931996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673AC4-D9E4-4DE3-A97B-6B34BB93027B}">
      <dsp:nvSpPr>
        <dsp:cNvPr id="0" name=""/>
        <dsp:cNvSpPr/>
      </dsp:nvSpPr>
      <dsp:spPr>
        <a:xfrm>
          <a:off x="4732300" y="1177818"/>
          <a:ext cx="1424181" cy="49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71"/>
              </a:lnTo>
              <a:lnTo>
                <a:pt x="1424181" y="247171"/>
              </a:lnTo>
              <a:lnTo>
                <a:pt x="1424181" y="4943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CF32C-FE8A-4F88-8F41-E20BF92523BD}">
      <dsp:nvSpPr>
        <dsp:cNvPr id="0" name=""/>
        <dsp:cNvSpPr/>
      </dsp:nvSpPr>
      <dsp:spPr>
        <a:xfrm>
          <a:off x="2366511" y="4520525"/>
          <a:ext cx="353102" cy="108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848"/>
              </a:lnTo>
              <a:lnTo>
                <a:pt x="353102" y="1082848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02EFF-1F54-46EA-ADD3-911C70E304C3}">
      <dsp:nvSpPr>
        <dsp:cNvPr id="0" name=""/>
        <dsp:cNvSpPr/>
      </dsp:nvSpPr>
      <dsp:spPr>
        <a:xfrm>
          <a:off x="3262398" y="2849172"/>
          <a:ext cx="91440" cy="494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34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FB3C4-938D-4637-A5E7-E25F6401FA22}">
      <dsp:nvSpPr>
        <dsp:cNvPr id="0" name=""/>
        <dsp:cNvSpPr/>
      </dsp:nvSpPr>
      <dsp:spPr>
        <a:xfrm>
          <a:off x="3308118" y="1177818"/>
          <a:ext cx="1424181" cy="494343"/>
        </a:xfrm>
        <a:custGeom>
          <a:avLst/>
          <a:gdLst/>
          <a:ahLst/>
          <a:cxnLst/>
          <a:rect l="0" t="0" r="0" b="0"/>
          <a:pathLst>
            <a:path>
              <a:moveTo>
                <a:pt x="1424181" y="0"/>
              </a:moveTo>
              <a:lnTo>
                <a:pt x="1424181" y="247171"/>
              </a:lnTo>
              <a:lnTo>
                <a:pt x="0" y="247171"/>
              </a:lnTo>
              <a:lnTo>
                <a:pt x="0" y="4943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F8F4E-426A-4B76-BA9F-AA3D23B6B15F}">
      <dsp:nvSpPr>
        <dsp:cNvPr id="0" name=""/>
        <dsp:cNvSpPr/>
      </dsp:nvSpPr>
      <dsp:spPr>
        <a:xfrm>
          <a:off x="3555290" y="809"/>
          <a:ext cx="2354018" cy="1177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Despacho Ministerial de la Producción </a:t>
          </a:r>
          <a:endParaRPr lang="es-PE" sz="1400" b="1" kern="1200" dirty="0"/>
        </a:p>
      </dsp:txBody>
      <dsp:txXfrm>
        <a:off x="3555290" y="809"/>
        <a:ext cx="2354018" cy="1177009"/>
      </dsp:txXfrm>
    </dsp:sp>
    <dsp:sp modelId="{6FE69D73-831E-4352-8773-E7D3DACB9683}">
      <dsp:nvSpPr>
        <dsp:cNvPr id="0" name=""/>
        <dsp:cNvSpPr/>
      </dsp:nvSpPr>
      <dsp:spPr>
        <a:xfrm>
          <a:off x="2131109" y="1672162"/>
          <a:ext cx="2354018" cy="1177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Despacho Viceministerial de Pesquería</a:t>
          </a:r>
          <a:endParaRPr lang="es-PE" sz="1400" b="1" kern="1200" dirty="0"/>
        </a:p>
      </dsp:txBody>
      <dsp:txXfrm>
        <a:off x="2131109" y="1672162"/>
        <a:ext cx="2354018" cy="1177009"/>
      </dsp:txXfrm>
    </dsp:sp>
    <dsp:sp modelId="{235D15A2-9DB7-49E6-9179-EF12746A3BCA}">
      <dsp:nvSpPr>
        <dsp:cNvPr id="0" name=""/>
        <dsp:cNvSpPr/>
      </dsp:nvSpPr>
      <dsp:spPr>
        <a:xfrm>
          <a:off x="2131109" y="3343515"/>
          <a:ext cx="2354018" cy="1177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Dirección General de Políticas y Desarrollo Pesquero</a:t>
          </a:r>
          <a:endParaRPr lang="es-PE" sz="1400" b="1" kern="1200" dirty="0"/>
        </a:p>
      </dsp:txBody>
      <dsp:txXfrm>
        <a:off x="2131109" y="3343515"/>
        <a:ext cx="2354018" cy="1177009"/>
      </dsp:txXfrm>
    </dsp:sp>
    <dsp:sp modelId="{88FC91FD-7FDA-441B-BFB3-322640B00522}">
      <dsp:nvSpPr>
        <dsp:cNvPr id="0" name=""/>
        <dsp:cNvSpPr/>
      </dsp:nvSpPr>
      <dsp:spPr>
        <a:xfrm>
          <a:off x="2719613" y="5014869"/>
          <a:ext cx="2354018" cy="1177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Dirección de Estudios y Derechos Económicos Pesquero y Acuícola</a:t>
          </a:r>
          <a:endParaRPr lang="es-PE" sz="1400" b="1" kern="1200" dirty="0"/>
        </a:p>
      </dsp:txBody>
      <dsp:txXfrm>
        <a:off x="2719613" y="5014869"/>
        <a:ext cx="2354018" cy="1177009"/>
      </dsp:txXfrm>
    </dsp:sp>
    <dsp:sp modelId="{9DF52561-DB83-4289-8E2D-A4AFE6DDA3A2}">
      <dsp:nvSpPr>
        <dsp:cNvPr id="0" name=""/>
        <dsp:cNvSpPr/>
      </dsp:nvSpPr>
      <dsp:spPr>
        <a:xfrm>
          <a:off x="4979471" y="1672162"/>
          <a:ext cx="2354018" cy="1177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Despacho Viceministerial de MYPE e Industria</a:t>
          </a:r>
          <a:endParaRPr lang="es-PE" sz="1400" b="1" kern="1200" dirty="0"/>
        </a:p>
      </dsp:txBody>
      <dsp:txXfrm>
        <a:off x="4979471" y="1672162"/>
        <a:ext cx="2354018" cy="1177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837885-A6FA-48D0-861D-30C503C49C16}">
      <dsp:nvSpPr>
        <dsp:cNvPr id="0" name=""/>
        <dsp:cNvSpPr/>
      </dsp:nvSpPr>
      <dsp:spPr>
        <a:xfrm>
          <a:off x="1266955" y="2504721"/>
          <a:ext cx="1548500" cy="15485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PRODUCE</a:t>
          </a:r>
          <a:endParaRPr lang="es-PE" sz="1100" b="1" kern="1200" dirty="0"/>
        </a:p>
      </dsp:txBody>
      <dsp:txXfrm>
        <a:off x="1266955" y="2504721"/>
        <a:ext cx="1548500" cy="1548500"/>
      </dsp:txXfrm>
    </dsp:sp>
    <dsp:sp modelId="{671812BB-9DF6-4019-89CC-FB5511431881}">
      <dsp:nvSpPr>
        <dsp:cNvPr id="0" name=""/>
        <dsp:cNvSpPr/>
      </dsp:nvSpPr>
      <dsp:spPr>
        <a:xfrm>
          <a:off x="366009" y="2138711"/>
          <a:ext cx="1126182" cy="112618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IMARPE</a:t>
          </a:r>
          <a:endParaRPr lang="es-PE" sz="1100" b="1" kern="1200" dirty="0"/>
        </a:p>
      </dsp:txBody>
      <dsp:txXfrm>
        <a:off x="366009" y="2138711"/>
        <a:ext cx="1126182" cy="1126182"/>
      </dsp:txXfrm>
    </dsp:sp>
    <dsp:sp modelId="{5AEB3072-07F4-4E9A-B8AA-D23F61E2B77F}">
      <dsp:nvSpPr>
        <dsp:cNvPr id="0" name=""/>
        <dsp:cNvSpPr/>
      </dsp:nvSpPr>
      <dsp:spPr>
        <a:xfrm rot="20700000">
          <a:off x="996786" y="1361760"/>
          <a:ext cx="1103428" cy="1103428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DICAPI</a:t>
          </a:r>
          <a:endParaRPr lang="es-PE" sz="1100" b="1" kern="1200" dirty="0"/>
        </a:p>
      </dsp:txBody>
      <dsp:txXfrm>
        <a:off x="1238800" y="1603775"/>
        <a:ext cx="619400" cy="619400"/>
      </dsp:txXfrm>
    </dsp:sp>
    <dsp:sp modelId="{B22EF2C4-7FCB-4917-86C3-35A5C52A4CC2}">
      <dsp:nvSpPr>
        <dsp:cNvPr id="0" name=""/>
        <dsp:cNvSpPr/>
      </dsp:nvSpPr>
      <dsp:spPr>
        <a:xfrm>
          <a:off x="1133391" y="2279182"/>
          <a:ext cx="1982081" cy="1982081"/>
        </a:xfrm>
        <a:prstGeom prst="circularArrow">
          <a:avLst>
            <a:gd name="adj1" fmla="val 4687"/>
            <a:gd name="adj2" fmla="val 299029"/>
            <a:gd name="adj3" fmla="val 2470624"/>
            <a:gd name="adj4" fmla="val 1596312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17492-39E5-49EA-95FC-EF9141C0D97B}">
      <dsp:nvSpPr>
        <dsp:cNvPr id="0" name=""/>
        <dsp:cNvSpPr/>
      </dsp:nvSpPr>
      <dsp:spPr>
        <a:xfrm>
          <a:off x="166564" y="1895447"/>
          <a:ext cx="1440105" cy="14401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9F0DE-2657-44EE-8EB3-A3AB9319963D}">
      <dsp:nvSpPr>
        <dsp:cNvPr id="0" name=""/>
        <dsp:cNvSpPr/>
      </dsp:nvSpPr>
      <dsp:spPr>
        <a:xfrm>
          <a:off x="741551" y="1125985"/>
          <a:ext cx="1552723" cy="15527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1943E600-177C-4D2C-9692-214DA80E1179}" type="datetime1">
              <a:rPr lang="es-ES_tradnl"/>
              <a:pPr>
                <a:defRPr/>
              </a:pPr>
              <a:t>31/03/2014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9BBE2C-260E-4A40-AF8A-8FB7CB8A9FC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8511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0541B-E862-421E-B599-533C9B1FBB2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62105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C1C7DF-2F6D-477A-AB66-F2220A25B0FD}" type="slidenum">
              <a:rPr lang="es-ES_tradnl" smtClean="0"/>
              <a:pPr/>
              <a:t>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191275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FBE67F-C004-49E3-A80F-7CEB482EBE39}" type="slidenum">
              <a:rPr lang="es-ES_tradnl" smtClean="0"/>
              <a:pPr/>
              <a:t>16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401043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324F40-9980-4DDA-B496-01D15ABFDB40}" type="slidenum">
              <a:rPr lang="es-ES_tradnl" smtClean="0"/>
              <a:pPr/>
              <a:t>17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88449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178372-1D4B-47A1-A504-D80EDE1FEE64}" type="slidenum">
              <a:rPr lang="es-ES_tradnl" smtClean="0"/>
              <a:pPr/>
              <a:t>18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684934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769B6A-7A6B-4F0F-A388-D3AD4ACCBC2A}" type="slidenum">
              <a:rPr lang="es-ES_tradnl" smtClean="0"/>
              <a:pPr/>
              <a:t>19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59234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AC8298-034E-4F5F-864A-8EFEE0C3A798}" type="slidenum">
              <a:rPr lang="es-ES_tradnl" smtClean="0"/>
              <a:pPr/>
              <a:t>20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951409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F65780-1FA9-484A-B844-770C1F262D61}" type="slidenum">
              <a:rPr lang="es-ES_tradnl" smtClean="0"/>
              <a:pPr/>
              <a:t>21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49636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9BA6E5-1192-473D-A75C-9EB443A5126E}" type="slidenum">
              <a:rPr lang="es-ES_tradnl" smtClean="0"/>
              <a:pPr/>
              <a:t>22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203259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AA0C26-2768-4FAF-88C0-D5BDC9F4AC9D}" type="slidenum">
              <a:rPr lang="es-ES_tradnl" smtClean="0"/>
              <a:pPr/>
              <a:t>23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07087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6408FA-7752-4C52-AB66-F4DEAB557E5C}" type="slidenum">
              <a:rPr lang="es-ES_tradnl" smtClean="0"/>
              <a:pPr/>
              <a:t>24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223697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29C873-D607-4B17-8CD8-9BEA799999F3}" type="slidenum">
              <a:rPr lang="es-ES_tradnl" smtClean="0"/>
              <a:pPr/>
              <a:t>25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52728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6BFBD8-DAF2-4A05-AB80-41F6A04DDFB4}" type="slidenum">
              <a:rPr lang="es-ES_tradnl" smtClean="0"/>
              <a:pPr/>
              <a:t>2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074910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BF0DEE-034D-4C47-A254-C755019C3591}" type="slidenum">
              <a:rPr lang="es-ES_tradnl" smtClean="0"/>
              <a:pPr/>
              <a:t>26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4126564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5C7488-3064-47E9-BE0A-796422AA99C2}" type="slidenum">
              <a:rPr lang="es-ES_tradnl" smtClean="0"/>
              <a:pPr/>
              <a:t>27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291687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3D7A50-2FAA-43ED-B989-775A88E671A1}" type="slidenum">
              <a:rPr lang="es-ES_tradnl" smtClean="0"/>
              <a:pPr/>
              <a:t>28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12564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B85AE4-DD6E-4322-8882-507E2181895B}" type="slidenum">
              <a:rPr lang="es-ES_tradnl" smtClean="0"/>
              <a:pPr/>
              <a:t>29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69394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3D7A50-2FAA-43ED-B989-775A88E671A1}" type="slidenum">
              <a:rPr lang="es-ES_tradnl" smtClean="0"/>
              <a:pPr/>
              <a:t>30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20505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169435-959F-400C-9002-EA11C4421FF6}" type="slidenum">
              <a:rPr lang="es-ES_tradnl" smtClean="0"/>
              <a:pPr/>
              <a:t>31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70461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F1FD17-D98F-46FB-9783-718468DAA6A4}" type="slidenum">
              <a:rPr lang="es-ES_tradnl" smtClean="0"/>
              <a:pPr/>
              <a:t>32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041417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4C6C6A-1CBB-450B-AF11-B8959C871075}" type="slidenum">
              <a:rPr lang="es-ES_tradnl" smtClean="0"/>
              <a:pPr/>
              <a:t>33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920556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76FA18-56CE-47F6-8C0A-E7FC8CAB54C9}" type="slidenum">
              <a:rPr lang="es-ES_tradnl" smtClean="0"/>
              <a:pPr/>
              <a:t>34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086096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C58645-4AEC-4E09-8D5E-8DB2247066F5}" type="slidenum">
              <a:rPr lang="es-ES_tradnl" smtClean="0"/>
              <a:pPr/>
              <a:t>35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2835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A34E15-75A8-416A-9B0F-C0F674B57C4E}" type="slidenum">
              <a:rPr lang="es-ES_tradnl" smtClean="0"/>
              <a:pPr/>
              <a:t>3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429887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C1C7DF-2F6D-477A-AB66-F2220A25B0FD}" type="slidenum">
              <a:rPr lang="es-ES_tradnl" smtClean="0"/>
              <a:pPr/>
              <a:t>40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98521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A34E15-75A8-416A-9B0F-C0F674B57C4E}" type="slidenum">
              <a:rPr lang="es-ES_tradnl" smtClean="0"/>
              <a:pPr/>
              <a:t>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50870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6216EE-E23C-4EFA-9165-368717EA7CB7}" type="slidenum">
              <a:rPr lang="es-ES_tradnl" smtClean="0"/>
              <a:pPr/>
              <a:t>9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293047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F901CC-ED95-4CC1-8FCB-283234716A8B}" type="slidenum">
              <a:rPr lang="es-ES_tradnl" smtClean="0"/>
              <a:pPr/>
              <a:t>10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12798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DD79C4-D2F2-49C3-95F0-027EC5437EB7}" type="slidenum">
              <a:rPr lang="es-ES_tradnl" smtClean="0"/>
              <a:pPr/>
              <a:t>13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01942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F1FD17-D98F-46FB-9783-718468DAA6A4}" type="slidenum">
              <a:rPr lang="es-ES_tradnl" smtClean="0"/>
              <a:pPr/>
              <a:t>14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3595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quz-PE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E1B58D-0A37-4E5F-AEB0-6709A16AB8AC}" type="slidenum">
              <a:rPr lang="es-ES_tradnl" smtClean="0"/>
              <a:pPr/>
              <a:t>15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xmlns="" val="164752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B6777B80-27A6-41CA-A78C-4CB1E33811C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8472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43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315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5768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576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9339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F27CB-53D2-4902-89B9-272CEAC9566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7325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4AD39-D3CA-4368-A8ED-50D2A875B9A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1962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00CDF-C20D-48A6-B7C8-C0AE066E762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0776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28D0495-ECD2-4E53-9613-1E62C8E67E7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429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CC35851-63D9-4C1F-A209-5F00E3E0948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728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B1AF81C-816B-4DD5-9A41-FAE7939A387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851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683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AE447-3499-4B4D-9AB1-8074F32DE08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768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8B7D8-015A-4D9C-B4CC-8F0B3C8D098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4686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8F61AC8-7BB8-43C6-AB08-D154E0BB8E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2456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53C8D52-E5F6-4BA2-9BAF-77A8B28FA95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294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808663" y="26368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1800" b="1" u="sng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s-PE" sz="1800" b="1" u="sng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s-ES_tradnl" sz="1800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4 Título"/>
          <p:cNvSpPr>
            <a:spLocks noGrp="1"/>
          </p:cNvSpPr>
          <p:nvPr>
            <p:ph type="ctrTitle"/>
          </p:nvPr>
        </p:nvSpPr>
        <p:spPr>
          <a:xfrm>
            <a:off x="2135560" y="1052737"/>
            <a:ext cx="8388350" cy="1889125"/>
          </a:xfrm>
        </p:spPr>
        <p:txBody>
          <a:bodyPr>
            <a:noAutofit/>
          </a:bodyPr>
          <a:lstStyle/>
          <a:p>
            <a:r>
              <a:rPr lang="es-PE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METODOLOGÍA PARA LA  </a:t>
            </a:r>
            <a:r>
              <a:rPr lang="es-PE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/>
            </a:r>
            <a:br>
              <a:rPr lang="es-PE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s-PE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PRODUCCIÓN DE LA ESTADISTICA PESQUERA Y </a:t>
            </a:r>
            <a:r>
              <a:rPr lang="es-PE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ACUÍCOLA EN PERÚ</a:t>
            </a:r>
            <a:endParaRPr lang="quz-PE" sz="40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2063552" y="3933056"/>
            <a:ext cx="84248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500" b="1" dirty="0">
                <a:solidFill>
                  <a:srgbClr val="A20000"/>
                </a:solidFill>
              </a:rPr>
              <a:t>Ing. David Mendoza Ramirez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500" b="1" dirty="0">
                <a:solidFill>
                  <a:srgbClr val="A20000"/>
                </a:solidFill>
              </a:rPr>
              <a:t>Especialista en Acuicultura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>
              <a:defRPr/>
            </a:pPr>
            <a:r>
              <a:rPr lang="quz-PE" sz="2800" b="1" dirty="0">
                <a:solidFill>
                  <a:schemeClr val="bg1"/>
                </a:solidFill>
              </a:rPr>
              <a:t>I.- DECLARACIÓN JURADA DIARIA DEL REPORTE </a:t>
            </a:r>
          </a:p>
          <a:p>
            <a:pPr marL="361950" indent="-361950">
              <a:defRPr/>
            </a:pPr>
            <a:r>
              <a:rPr lang="quz-PE" sz="2800" b="1" dirty="0">
                <a:solidFill>
                  <a:schemeClr val="bg1"/>
                </a:solidFill>
              </a:rPr>
              <a:t>DE PESAJE POR TOLVA O BALANZA</a:t>
            </a:r>
          </a:p>
          <a:p>
            <a:pPr algn="ctr" eaLnBrk="1" hangingPunct="1">
              <a:defRPr/>
            </a:pPr>
            <a:endParaRPr lang="es-PE" dirty="0"/>
          </a:p>
        </p:txBody>
      </p:sp>
      <p:sp>
        <p:nvSpPr>
          <p:cNvPr id="9" name="Rektangel 32"/>
          <p:cNvSpPr>
            <a:spLocks noChangeArrowheads="1"/>
          </p:cNvSpPr>
          <p:nvPr/>
        </p:nvSpPr>
        <p:spPr bwMode="auto">
          <a:xfrm>
            <a:off x="4583113" y="1358901"/>
            <a:ext cx="2665412" cy="55721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ktangel 51"/>
          <p:cNvSpPr>
            <a:spLocks noChangeArrowheads="1"/>
          </p:cNvSpPr>
          <p:nvPr/>
        </p:nvSpPr>
        <p:spPr bwMode="auto">
          <a:xfrm>
            <a:off x="4583113" y="1974850"/>
            <a:ext cx="2665412" cy="4262438"/>
          </a:xfrm>
          <a:prstGeom prst="rect">
            <a:avLst/>
          </a:prstGeom>
          <a:solidFill>
            <a:srgbClr val="C00000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Embarcación pesquera y matrícula.</a:t>
            </a: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MX" dirty="0">
              <a:solidFill>
                <a:schemeClr val="bg1"/>
              </a:solidFill>
              <a:latin typeface="Arial" charset="0"/>
            </a:endParaRP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Establecimiento industrial pesquero</a:t>
            </a: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MX" dirty="0">
              <a:solidFill>
                <a:schemeClr val="bg1"/>
              </a:solidFill>
              <a:latin typeface="Arial" charset="0"/>
            </a:endParaRP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Volumen de la especie.</a:t>
            </a: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MX" dirty="0">
              <a:solidFill>
                <a:schemeClr val="bg1"/>
              </a:solidFill>
              <a:latin typeface="Arial" charset="0"/>
            </a:endParaRP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Destino de las especies</a:t>
            </a: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MX" dirty="0">
              <a:solidFill>
                <a:schemeClr val="bg1"/>
              </a:solidFill>
              <a:latin typeface="Arial" charset="0"/>
            </a:endParaRP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Hora de inicio y término de descarga</a:t>
            </a:r>
            <a:endParaRPr lang="da-DK" dirty="0">
              <a:solidFill>
                <a:schemeClr val="bg1"/>
              </a:solidFill>
              <a:ea typeface="ＭＳ Ｐゴシック" pitchFamily="-97" charset="-128"/>
            </a:endParaRPr>
          </a:p>
        </p:txBody>
      </p:sp>
      <p:sp>
        <p:nvSpPr>
          <p:cNvPr id="16390" name="Rectangle 5"/>
          <p:cNvSpPr txBox="1">
            <a:spLocks noChangeArrowheads="1"/>
          </p:cNvSpPr>
          <p:nvPr/>
        </p:nvSpPr>
        <p:spPr bwMode="gray">
          <a:xfrm>
            <a:off x="5053013" y="1511301"/>
            <a:ext cx="18351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Información</a:t>
            </a:r>
          </a:p>
        </p:txBody>
      </p:sp>
      <p:sp>
        <p:nvSpPr>
          <p:cNvPr id="12" name="Rektangel 64"/>
          <p:cNvSpPr>
            <a:spLocks noChangeArrowheads="1"/>
          </p:cNvSpPr>
          <p:nvPr/>
        </p:nvSpPr>
        <p:spPr bwMode="auto">
          <a:xfrm>
            <a:off x="842592" y="2000251"/>
            <a:ext cx="2519363" cy="4238625"/>
          </a:xfrm>
          <a:prstGeom prst="rect">
            <a:avLst/>
          </a:prstGeom>
          <a:solidFill>
            <a:srgbClr val="336699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85725" indent="-85725" algn="ctr">
              <a:spcBef>
                <a:spcPct val="20000"/>
              </a:spcBef>
              <a:defRPr/>
            </a:pPr>
            <a:r>
              <a:rPr lang="es-MX" sz="2000" dirty="0">
                <a:solidFill>
                  <a:schemeClr val="bg1"/>
                </a:solidFill>
                <a:latin typeface="+mn-lt"/>
              </a:rPr>
              <a:t>Recopilar información diaria de los volúmenes de recursos hidrobiológicos recepcionados por los establecimientos industriales </a:t>
            </a:r>
            <a:r>
              <a:rPr lang="es-MX" sz="2000" dirty="0" smtClean="0">
                <a:solidFill>
                  <a:schemeClr val="bg1"/>
                </a:solidFill>
                <a:latin typeface="+mn-lt"/>
              </a:rPr>
              <a:t>pesqueros para CHD y CHI</a:t>
            </a:r>
            <a:endParaRPr lang="es-MX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ktangel 24"/>
          <p:cNvSpPr>
            <a:spLocks noChangeArrowheads="1"/>
          </p:cNvSpPr>
          <p:nvPr/>
        </p:nvSpPr>
        <p:spPr bwMode="auto">
          <a:xfrm>
            <a:off x="8301855" y="1358901"/>
            <a:ext cx="2906713" cy="557213"/>
          </a:xfrm>
          <a:prstGeom prst="rect">
            <a:avLst/>
          </a:prstGeom>
          <a:solidFill>
            <a:srgbClr val="AC8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Rektangel 25"/>
          <p:cNvSpPr>
            <a:spLocks noChangeArrowheads="1"/>
          </p:cNvSpPr>
          <p:nvPr/>
        </p:nvSpPr>
        <p:spPr bwMode="auto">
          <a:xfrm>
            <a:off x="8301855" y="1974851"/>
            <a:ext cx="2906713" cy="4278313"/>
          </a:xfrm>
          <a:prstGeom prst="rect">
            <a:avLst/>
          </a:prstGeom>
          <a:solidFill>
            <a:srgbClr val="AC8300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bg1"/>
                </a:solidFill>
                <a:latin typeface="Arial" charset="0"/>
              </a:rPr>
              <a:t>Permite disponer de información oportuna para la atención de información según especies/embarcación en periodos menores a un mes, así como brindar una data para el control de comparación con los volúmenes declarados por los armadores pesqueros, y contribuir con la CBSSP de acuerdo a la Ley 28674.</a:t>
            </a:r>
            <a:endParaRPr lang="da-DK" dirty="0">
              <a:solidFill>
                <a:schemeClr val="bg1"/>
              </a:solidFill>
              <a:ea typeface="ＭＳ Ｐゴシック" pitchFamily="-97" charset="-128"/>
            </a:endParaRPr>
          </a:p>
        </p:txBody>
      </p:sp>
      <p:sp>
        <p:nvSpPr>
          <p:cNvPr id="16394" name="Rectangle 5"/>
          <p:cNvSpPr txBox="1">
            <a:spLocks noChangeArrowheads="1"/>
          </p:cNvSpPr>
          <p:nvPr/>
        </p:nvSpPr>
        <p:spPr bwMode="gray">
          <a:xfrm>
            <a:off x="8176443" y="1511301"/>
            <a:ext cx="29733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Utilidad</a:t>
            </a:r>
          </a:p>
        </p:txBody>
      </p:sp>
      <p:sp>
        <p:nvSpPr>
          <p:cNvPr id="16" name="Rektangel 63"/>
          <p:cNvSpPr>
            <a:spLocks noChangeArrowheads="1"/>
          </p:cNvSpPr>
          <p:nvPr/>
        </p:nvSpPr>
        <p:spPr bwMode="auto">
          <a:xfrm>
            <a:off x="839416" y="1358901"/>
            <a:ext cx="2527300" cy="557213"/>
          </a:xfrm>
          <a:prstGeom prst="rect">
            <a:avLst/>
          </a:prstGeom>
          <a:solidFill>
            <a:srgbClr val="33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6396" name="Rectangle 5"/>
          <p:cNvSpPr txBox="1">
            <a:spLocks noChangeArrowheads="1"/>
          </p:cNvSpPr>
          <p:nvPr/>
        </p:nvSpPr>
        <p:spPr bwMode="gray">
          <a:xfrm>
            <a:off x="1061667" y="1511301"/>
            <a:ext cx="18335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Objetivo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3353"/>
            <a:ext cx="12192000" cy="51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1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061" y="332655"/>
            <a:ext cx="10160499" cy="6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2"/>
          <p:cNvSpPr>
            <a:spLocks noChangeArrowheads="1"/>
          </p:cNvSpPr>
          <p:nvPr/>
        </p:nvSpPr>
        <p:spPr bwMode="auto">
          <a:xfrm>
            <a:off x="5935687" y="1358901"/>
            <a:ext cx="2665412" cy="55721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ktangel 51"/>
          <p:cNvSpPr>
            <a:spLocks noChangeArrowheads="1"/>
          </p:cNvSpPr>
          <p:nvPr/>
        </p:nvSpPr>
        <p:spPr bwMode="auto">
          <a:xfrm>
            <a:off x="5935687" y="1974850"/>
            <a:ext cx="2665412" cy="4262438"/>
          </a:xfrm>
          <a:prstGeom prst="rect">
            <a:avLst/>
          </a:prstGeom>
          <a:solidFill>
            <a:srgbClr val="C00000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PE" sz="2000" dirty="0">
                <a:solidFill>
                  <a:schemeClr val="bg1"/>
                </a:solidFill>
                <a:latin typeface="+mn-lt"/>
              </a:rPr>
              <a:t>Volúmenes y precios al mayorista a nivel de especies que se comercializan.</a:t>
            </a: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PE" sz="2000" dirty="0">
              <a:solidFill>
                <a:schemeClr val="bg1"/>
              </a:solidFill>
              <a:latin typeface="+mn-lt"/>
            </a:endParaRPr>
          </a:p>
          <a:p>
            <a:pPr marL="361950" lvl="1" indent="-2762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PE" sz="2000" dirty="0">
                <a:solidFill>
                  <a:schemeClr val="bg1"/>
                </a:solidFill>
                <a:latin typeface="+mn-lt"/>
              </a:rPr>
              <a:t>Volumen de consumo en Lima Metropolitana y Callao.</a:t>
            </a:r>
          </a:p>
        </p:txBody>
      </p:sp>
      <p:sp>
        <p:nvSpPr>
          <p:cNvPr id="18438" name="Rectangle 5"/>
          <p:cNvSpPr txBox="1">
            <a:spLocks noChangeArrowheads="1"/>
          </p:cNvSpPr>
          <p:nvPr/>
        </p:nvSpPr>
        <p:spPr bwMode="gray">
          <a:xfrm>
            <a:off x="6405587" y="1511301"/>
            <a:ext cx="18351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Información</a:t>
            </a:r>
          </a:p>
        </p:txBody>
      </p:sp>
      <p:sp>
        <p:nvSpPr>
          <p:cNvPr id="12" name="Rektangel 64"/>
          <p:cNvSpPr>
            <a:spLocks noChangeArrowheads="1"/>
          </p:cNvSpPr>
          <p:nvPr/>
        </p:nvSpPr>
        <p:spPr bwMode="auto">
          <a:xfrm>
            <a:off x="3132039" y="2000251"/>
            <a:ext cx="2519363" cy="4238625"/>
          </a:xfrm>
          <a:prstGeom prst="rect">
            <a:avLst/>
          </a:prstGeom>
          <a:solidFill>
            <a:srgbClr val="336699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85725" indent="-85725" algn="ctr">
              <a:spcBef>
                <a:spcPct val="20000"/>
              </a:spcBef>
              <a:defRPr/>
            </a:pPr>
            <a:r>
              <a:rPr lang="es-PE" sz="1700" dirty="0">
                <a:solidFill>
                  <a:schemeClr val="bg1"/>
                </a:solidFill>
                <a:latin typeface="+mn-lt"/>
              </a:rPr>
              <a:t>Recopilación de datos sobre el Abastecimiento diario de los recursos hidrobiológicos que ingresan en los mercados mayoristas pesqueros de Ventanilla y </a:t>
            </a:r>
            <a:r>
              <a:rPr lang="es-PE" sz="1700" dirty="0" err="1">
                <a:solidFill>
                  <a:schemeClr val="bg1"/>
                </a:solidFill>
                <a:latin typeface="+mn-lt"/>
              </a:rPr>
              <a:t>Minka</a:t>
            </a:r>
            <a:r>
              <a:rPr lang="es-PE" sz="1700" dirty="0">
                <a:solidFill>
                  <a:schemeClr val="bg1"/>
                </a:solidFill>
                <a:latin typeface="+mn-lt"/>
              </a:rPr>
              <a:t> del Callao y de Villa María del Triunfo de la provincia de </a:t>
            </a:r>
            <a:r>
              <a:rPr lang="es-PE" sz="1700" dirty="0" smtClean="0">
                <a:solidFill>
                  <a:schemeClr val="bg1"/>
                </a:solidFill>
                <a:latin typeface="+mn-lt"/>
              </a:rPr>
              <a:t>Lima y desembarcaderos</a:t>
            </a:r>
            <a:endParaRPr lang="es-MX" sz="1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ktangel 24"/>
          <p:cNvSpPr>
            <a:spLocks noChangeArrowheads="1"/>
          </p:cNvSpPr>
          <p:nvPr/>
        </p:nvSpPr>
        <p:spPr bwMode="auto">
          <a:xfrm>
            <a:off x="8877919" y="1358901"/>
            <a:ext cx="2906713" cy="557213"/>
          </a:xfrm>
          <a:prstGeom prst="rect">
            <a:avLst/>
          </a:prstGeom>
          <a:solidFill>
            <a:srgbClr val="AC8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Rektangel 25"/>
          <p:cNvSpPr>
            <a:spLocks noChangeArrowheads="1"/>
          </p:cNvSpPr>
          <p:nvPr/>
        </p:nvSpPr>
        <p:spPr bwMode="auto">
          <a:xfrm>
            <a:off x="8877919" y="1974851"/>
            <a:ext cx="2906713" cy="4278313"/>
          </a:xfrm>
          <a:prstGeom prst="rect">
            <a:avLst/>
          </a:prstGeom>
          <a:solidFill>
            <a:srgbClr val="AC8300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s-PE" dirty="0">
                <a:solidFill>
                  <a:schemeClr val="bg1"/>
                </a:solidFill>
                <a:latin typeface="Arial" charset="0"/>
              </a:rPr>
              <a:t>-</a:t>
            </a:r>
          </a:p>
          <a:p>
            <a:pPr marL="85725" indent="-85725">
              <a:buFont typeface="Wingdings" pitchFamily="2" charset="2"/>
              <a:buChar char="§"/>
              <a:defRPr/>
            </a:pPr>
            <a:r>
              <a:rPr lang="es-PE" dirty="0">
                <a:solidFill>
                  <a:schemeClr val="bg1"/>
                </a:solidFill>
                <a:latin typeface="Arial" charset="0"/>
              </a:rPr>
              <a:t> Alcanzar a la Alta Dirección del Ministerio y usuarios en general la data de la variación diaria de los volúmenes y precios de las especies comercializadas.</a:t>
            </a:r>
          </a:p>
          <a:p>
            <a:pPr algn="ctr">
              <a:defRPr/>
            </a:pPr>
            <a:endParaRPr lang="es-PE" dirty="0">
              <a:solidFill>
                <a:schemeClr val="bg1"/>
              </a:solidFill>
              <a:latin typeface="Arial" charset="0"/>
            </a:endParaRPr>
          </a:p>
          <a:p>
            <a:pPr marL="85725" indent="-85725">
              <a:buFont typeface="Wingdings" pitchFamily="2" charset="2"/>
              <a:buChar char="§"/>
              <a:defRPr/>
            </a:pPr>
            <a:r>
              <a:rPr lang="es-PE" dirty="0">
                <a:solidFill>
                  <a:schemeClr val="bg1"/>
                </a:solidFill>
                <a:latin typeface="Arial" charset="0"/>
              </a:rPr>
              <a:t> Disponer de una data base para la estimación coyuntural del desembarque destinado al consumo humano directo en estado fresco a nivel nacional. </a:t>
            </a:r>
          </a:p>
          <a:p>
            <a:pPr algn="ctr">
              <a:defRPr/>
            </a:pPr>
            <a:endParaRPr lang="es-MX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2" name="Rectangle 5"/>
          <p:cNvSpPr txBox="1">
            <a:spLocks noChangeArrowheads="1"/>
          </p:cNvSpPr>
          <p:nvPr/>
        </p:nvSpPr>
        <p:spPr bwMode="gray">
          <a:xfrm>
            <a:off x="8752507" y="1511301"/>
            <a:ext cx="29733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Utilidad</a:t>
            </a:r>
          </a:p>
        </p:txBody>
      </p:sp>
      <p:sp>
        <p:nvSpPr>
          <p:cNvPr id="16" name="Rektangel 63"/>
          <p:cNvSpPr>
            <a:spLocks noChangeArrowheads="1"/>
          </p:cNvSpPr>
          <p:nvPr/>
        </p:nvSpPr>
        <p:spPr bwMode="auto">
          <a:xfrm>
            <a:off x="3128863" y="1358901"/>
            <a:ext cx="2527300" cy="557213"/>
          </a:xfrm>
          <a:prstGeom prst="rect">
            <a:avLst/>
          </a:prstGeom>
          <a:solidFill>
            <a:srgbClr val="33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444" name="Rectangle 5"/>
          <p:cNvSpPr txBox="1">
            <a:spLocks noChangeArrowheads="1"/>
          </p:cNvSpPr>
          <p:nvPr/>
        </p:nvSpPr>
        <p:spPr bwMode="gray">
          <a:xfrm>
            <a:off x="3351114" y="1511301"/>
            <a:ext cx="18335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15" name="4 Rectángulo"/>
          <p:cNvSpPr/>
          <p:nvPr/>
        </p:nvSpPr>
        <p:spPr>
          <a:xfrm>
            <a:off x="0" y="-27384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algn="just">
              <a:defRPr/>
            </a:pPr>
            <a:r>
              <a:rPr lang="quz-PE" sz="2800" b="1" dirty="0">
                <a:solidFill>
                  <a:schemeClr val="bg1"/>
                </a:solidFill>
              </a:rPr>
              <a:t>II.- ABASTECIMIENTO DIARIO DE </a:t>
            </a:r>
            <a:r>
              <a:rPr lang="quz-PE" sz="2800" b="1" dirty="0" smtClean="0">
                <a:solidFill>
                  <a:schemeClr val="bg1"/>
                </a:solidFill>
              </a:rPr>
              <a:t>RECURSOS HIDROBIOLOGICOS </a:t>
            </a:r>
            <a:r>
              <a:rPr lang="quz-PE" sz="2800" b="1" dirty="0">
                <a:solidFill>
                  <a:schemeClr val="bg1"/>
                </a:solidFill>
              </a:rPr>
              <a:t>A LOS  </a:t>
            </a:r>
          </a:p>
          <a:p>
            <a:pPr marL="361950" indent="-361950" algn="just">
              <a:defRPr/>
            </a:pPr>
            <a:r>
              <a:rPr lang="quz-PE" sz="2800" b="1" dirty="0">
                <a:solidFill>
                  <a:schemeClr val="bg1"/>
                </a:solidFill>
              </a:rPr>
              <a:t>MERCADOS MAYORISTAS PESQUEROS</a:t>
            </a:r>
          </a:p>
          <a:p>
            <a:pPr algn="ctr" eaLnBrk="1" hangingPunct="1">
              <a:defRPr/>
            </a:pPr>
            <a:endParaRPr lang="es-PE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553917471"/>
              </p:ext>
            </p:extLst>
          </p:nvPr>
        </p:nvGraphicFramePr>
        <p:xfrm>
          <a:off x="-31824" y="1162348"/>
          <a:ext cx="2815456" cy="529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 bwMode="auto">
          <a:xfrm>
            <a:off x="263352" y="1268760"/>
            <a:ext cx="115212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La </a:t>
            </a:r>
            <a:r>
              <a:rPr lang="es-ES" sz="2000" dirty="0">
                <a:latin typeface="+mn-lt"/>
              </a:rPr>
              <a:t>encuesta “Estadística Pesquera Mensual” es una actividad de investigación estadística mediante la cual se recopila  información básica del desarrollo productivo y económico del subsector </a:t>
            </a:r>
            <a:r>
              <a:rPr lang="es-ES" sz="2000" dirty="0" smtClean="0">
                <a:latin typeface="+mn-lt"/>
              </a:rPr>
              <a:t>Pesquería de las mismas fuentes primarias.</a:t>
            </a:r>
            <a:endParaRPr lang="es-ES" sz="2000" dirty="0">
              <a:latin typeface="+mn-lt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Permite </a:t>
            </a:r>
            <a:r>
              <a:rPr lang="es-ES" sz="2000" dirty="0">
                <a:latin typeface="+mn-lt"/>
              </a:rPr>
              <a:t>cuantificar en forma mensual el desenvolvimiento productivo y comercial de la industria de recursos hidrobiológicos.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Utilización </a:t>
            </a:r>
            <a:r>
              <a:rPr lang="es-ES" sz="2000" dirty="0">
                <a:latin typeface="+mn-lt"/>
              </a:rPr>
              <a:t>de formatos actualizados bajo un diseño sencillo y dinámico que facilite su rápido diligenciamiento, recepción y oportuno procesamiento.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Brindar </a:t>
            </a:r>
            <a:r>
              <a:rPr lang="es-ES" sz="2000" dirty="0">
                <a:latin typeface="+mn-lt"/>
              </a:rPr>
              <a:t>información consistente y oportuna a la Alta Dirección del ministerio a fin de que disponga de elementos de juicio para la adecuada toma de decisiones.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Fluir </a:t>
            </a:r>
            <a:r>
              <a:rPr lang="es-ES" sz="2000" dirty="0">
                <a:latin typeface="+mn-lt"/>
              </a:rPr>
              <a:t>información sectorial hacia el Sistema Nacional de Estadística, organismos públicos y privados, así como a los diversos usuarios nacionales y del exterior.</a:t>
            </a:r>
          </a:p>
          <a:p>
            <a:pPr marL="800100" lvl="1" indent="-342900" algn="just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s-MX" sz="2000" dirty="0">
              <a:latin typeface="Arial" charset="0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0" y="-27384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algn="just">
              <a:defRPr/>
            </a:pPr>
            <a:r>
              <a:rPr lang="quz-PE" sz="2800" b="1" dirty="0" smtClean="0">
                <a:solidFill>
                  <a:schemeClr val="bg1"/>
                </a:solidFill>
              </a:rPr>
              <a:t>III.- ESTADÍSTICA PESQUERA MENSUAL</a:t>
            </a:r>
            <a:endParaRPr lang="quz-PE" sz="28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 bwMode="auto">
          <a:xfrm>
            <a:off x="479376" y="1633466"/>
            <a:ext cx="6121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Recopilar</a:t>
            </a:r>
            <a:r>
              <a:rPr lang="es-ES" sz="2000" dirty="0">
                <a:latin typeface="+mn-lt"/>
              </a:rPr>
              <a:t>, analizar, cuantificar y consolidar los datos sobre el desenvolvimiento productivo de la actividad pesquera, a fin de disponer de información confiable y oportuna de las diferentes variables sobre la evolución de la actividad  productiva industrial del subsector Pesquería en sus fases de desembarque, Procesamiento y comercialización en los diferentes ámbitos a nivel nacional.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sz="2000" i="1" u="sng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623392" y="620688"/>
            <a:ext cx="835260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Objetivo general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9 Imagen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168" y="908720"/>
            <a:ext cx="3252623" cy="47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 bwMode="auto">
          <a:xfrm>
            <a:off x="695400" y="1556793"/>
            <a:ext cx="11017224" cy="1512168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buFontTx/>
              <a:buChar char="-"/>
              <a:defRPr/>
            </a:pPr>
            <a:r>
              <a:rPr lang="es-ES" dirty="0" smtClean="0">
                <a:latin typeface="+mn-lt"/>
              </a:rPr>
              <a:t>Disponer </a:t>
            </a:r>
            <a:r>
              <a:rPr lang="es-ES" dirty="0">
                <a:latin typeface="+mn-lt"/>
              </a:rPr>
              <a:t>de información consistente, confiable y oportuna sobre el desenvolvimiento mensual de la actividad productiva del subsector pesquería en sus fases de Desembarque, Procesamiento y Comercialización de recursos hidrobiológicos, detallados a nivel de especies y productos en sus diversas presentaciones</a:t>
            </a:r>
            <a:r>
              <a:rPr lang="es-ES" dirty="0" smtClean="0">
                <a:latin typeface="+mn-lt"/>
              </a:rPr>
              <a:t>. </a:t>
            </a: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  <a:p>
            <a:pPr algn="ctr" eaLnBrk="1" hangingPunct="1">
              <a:defRPr/>
            </a:pPr>
            <a:r>
              <a:rPr lang="es-ES" sz="1600" dirty="0">
                <a:latin typeface="Arial" charset="0"/>
                <a:ea typeface="ＭＳ Ｐゴシック" pitchFamily="-109" charset="-128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sz="1600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5400" y="3522117"/>
            <a:ext cx="11017224" cy="1477328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Tx/>
              <a:buChar char="-"/>
              <a:defRPr/>
            </a:pPr>
            <a:r>
              <a:rPr lang="es-ES" dirty="0" smtClean="0">
                <a:latin typeface="+mn-lt"/>
              </a:rPr>
              <a:t>Asegurar </a:t>
            </a:r>
            <a:r>
              <a:rPr lang="es-ES" dirty="0">
                <a:latin typeface="+mn-lt"/>
              </a:rPr>
              <a:t>la difusión de información confiable sobre las variables básicas de la actividad pesquera, a fin de analizar en forma coyuntural la evolución productiva del subsector, así como proporcionar los elementos sustentatorios para el cálculo de las diversas variables  macroeconómicas por el Sistema Estadístico Nacional e instituciones públicas y privadas</a:t>
            </a:r>
            <a:r>
              <a:rPr lang="es-ES" dirty="0" smtClean="0">
                <a:latin typeface="+mn-lt"/>
              </a:rPr>
              <a:t>.</a:t>
            </a:r>
          </a:p>
          <a:p>
            <a:pPr algn="just" eaLnBrk="1" hangingPunct="1"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95400" y="5446167"/>
            <a:ext cx="11017224" cy="923330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Tx/>
              <a:buChar char="-"/>
              <a:defRPr/>
            </a:pPr>
            <a:r>
              <a:rPr lang="es-ES" dirty="0" smtClean="0">
                <a:latin typeface="+mn-lt"/>
              </a:rPr>
              <a:t>Disponer </a:t>
            </a:r>
            <a:r>
              <a:rPr lang="es-ES" dirty="0">
                <a:latin typeface="+mn-lt"/>
              </a:rPr>
              <a:t>de información cualitativa sobre la situación actual y las expectativas del sector industrial pesquero, en relación a su desenvolvimiento en la actividad económica. </a:t>
            </a:r>
            <a:endParaRPr lang="es-ES" dirty="0" smtClean="0">
              <a:latin typeface="+mn-lt"/>
            </a:endParaRPr>
          </a:p>
          <a:p>
            <a:pPr algn="just" eaLnBrk="1" hangingPunct="1">
              <a:defRPr/>
            </a:pPr>
            <a:endParaRPr lang="es-ES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3392" y="620688"/>
            <a:ext cx="835260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Objetivos específicos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540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695151" y="333375"/>
            <a:ext cx="41767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>
              <a:defRPr/>
            </a:pPr>
            <a:endParaRPr lang="es-ES" sz="2000" b="1" dirty="0">
              <a:latin typeface="Arial" charset="0"/>
            </a:endParaRPr>
          </a:p>
          <a:p>
            <a:pPr marL="0" lvl="2" algn="ctr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COBERTURA GEOGRÁFICA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07368" y="4221311"/>
            <a:ext cx="4907284" cy="2232025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2000" b="1" dirty="0">
                <a:latin typeface="+mn-lt"/>
              </a:rPr>
              <a:t>La “Estadística Pesquera Mensual” tiene cobertura a nivel regional y nacional, tanto a nivel marítimo como continental</a:t>
            </a:r>
            <a:r>
              <a:rPr lang="es-ES" sz="2000" b="1" dirty="0"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s-ES" b="1" dirty="0">
                <a:latin typeface="Arial" charset="0"/>
                <a:ea typeface="ＭＳ Ｐゴシック" pitchFamily="-109" charset="-128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b="1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7104112" y="333375"/>
            <a:ext cx="4176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>
              <a:defRPr/>
            </a:pPr>
            <a:endParaRPr lang="es-ES" sz="2000" b="1" dirty="0">
              <a:latin typeface="Arial" charset="0"/>
            </a:endParaRPr>
          </a:p>
          <a:p>
            <a:pPr marL="0" lvl="2" algn="ctr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UNIDAD DE OBSERVACIÓN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 bwMode="auto">
          <a:xfrm>
            <a:off x="6384158" y="4221311"/>
            <a:ext cx="5544490" cy="2232025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b="1" dirty="0">
                <a:latin typeface="+mn-lt"/>
              </a:rPr>
              <a:t>Para la captación de información mensual sobre el desenvolvimiento productivo de la industria pesquera, la unidad de observación es el ESTABLECIMIENTO INDUSTRIAL </a:t>
            </a:r>
            <a:r>
              <a:rPr lang="es-PE" b="1" dirty="0" smtClean="0">
                <a:latin typeface="+mn-lt"/>
              </a:rPr>
              <a:t>PESQUERO o CENTRO DE PRODUCCIÓN ACUÍCOLA</a:t>
            </a:r>
            <a:r>
              <a:rPr lang="es-PE" sz="2000" dirty="0" smtClean="0">
                <a:latin typeface="+mn-lt"/>
              </a:rPr>
              <a:t>.</a:t>
            </a:r>
            <a:endParaRPr lang="es-PE" sz="2000" dirty="0">
              <a:latin typeface="+mn-lt"/>
            </a:endParaRPr>
          </a:p>
          <a:p>
            <a:pPr algn="ctr" eaLnBrk="1" hangingPunct="1">
              <a:defRPr/>
            </a:pPr>
            <a:r>
              <a:rPr lang="es-ES" dirty="0">
                <a:latin typeface="Arial" charset="0"/>
                <a:ea typeface="ＭＳ Ｐゴシック" pitchFamily="-109" charset="-128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360" y="2212958"/>
            <a:ext cx="2287364" cy="1720098"/>
          </a:xfrm>
          <a:prstGeom prst="rect">
            <a:avLst/>
          </a:prstGeom>
        </p:spPr>
      </p:pic>
      <p:pic>
        <p:nvPicPr>
          <p:cNvPr id="10" name="17 Imagen" descr="Mapa peru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948" y="1266808"/>
            <a:ext cx="2448123" cy="29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1 Imagen" descr="planta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097" y="1600200"/>
            <a:ext cx="27352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847851" y="333375"/>
            <a:ext cx="6264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>
              <a:defRPr/>
            </a:pPr>
            <a:endParaRPr lang="es-ES" sz="2000" b="1" dirty="0">
              <a:latin typeface="Arial" charset="0"/>
            </a:endParaRPr>
          </a:p>
          <a:p>
            <a:pPr marL="0" lvl="2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MÉTODO DE INVESTIGACIÓN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224338" y="1989139"/>
            <a:ext cx="5903912" cy="3960811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2000" dirty="0">
                <a:latin typeface="+mn-lt"/>
              </a:rPr>
              <a:t>La “Estadística Pesquera Mensual“, es realizada mediante el método Censal, es decir está dirigido a todas las empresas (universo) pesqueras industriales dedicadas a la elaboración de productos en base a recursos hidrobiológicos tanto para el consumo humano directo como indirecto, así como aquellas que desarrollan la actividad de acuicultura </a:t>
            </a:r>
            <a:r>
              <a:rPr lang="es-PE" sz="2000" dirty="0" smtClean="0">
                <a:latin typeface="+mn-lt"/>
              </a:rPr>
              <a:t>en todos sus niveles (mayor escala, menor escala, subsistencia y repoblamiento.</a:t>
            </a:r>
            <a:r>
              <a:rPr lang="es-ES" sz="2000" dirty="0">
                <a:latin typeface="Arial" charset="0"/>
                <a:ea typeface="ＭＳ Ｐゴシック" pitchFamily="-109" charset="-128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sz="2000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6" name="12 Imagen" descr="investigac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44330"/>
            <a:ext cx="2736527" cy="325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5053013" y="1511301"/>
            <a:ext cx="18351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Información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847850" y="333375"/>
            <a:ext cx="806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>
              <a:defRPr/>
            </a:pPr>
            <a:endParaRPr lang="es-ES" sz="2000" b="1" dirty="0">
              <a:latin typeface="Arial" charset="0"/>
            </a:endParaRPr>
          </a:p>
          <a:p>
            <a:pPr marL="0" lvl="2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ACTIVIDAD ECONÓMICA O SECTOR INVESTIGADO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2999656" y="1560316"/>
            <a:ext cx="7920880" cy="2444748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s-PE" sz="2000" dirty="0">
                <a:latin typeface="+mn-lt"/>
              </a:rPr>
              <a:t>Mediante la “Estadística Pesquera Mensual” se investiga el desarrollo productivo de la actividad extractiva, procesamiento y comercial del subsector Pesquería de los productos industriales Enlatado, Congelado, Curado y Harina-Aceite; así como lo relacionado a lo procedente del cultivo o crianza de recursos hidrobiológicos en los ámbitos marítimos y continentales.</a:t>
            </a:r>
            <a:r>
              <a:rPr lang="es-ES" sz="2000" dirty="0">
                <a:latin typeface="Arial" charset="0"/>
                <a:ea typeface="ＭＳ Ｐゴシック" pitchFamily="-109" charset="-128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sz="2000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13" name="8 Imagen" descr="thCAW7SOS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68" y="1617837"/>
            <a:ext cx="165618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9 Imagen" descr="thCAALZN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4439842"/>
            <a:ext cx="1656184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5 Imagen" descr="thCANZR2G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0256" y="4439842"/>
            <a:ext cx="213360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17 Imagen" descr="thCAV620V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856" y="4439842"/>
            <a:ext cx="216024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quz-PE" sz="3600" b="1" dirty="0">
                <a:solidFill>
                  <a:schemeClr val="bg1"/>
                </a:solidFill>
              </a:rPr>
              <a:t>SUB SECTOR </a:t>
            </a:r>
            <a:r>
              <a:rPr lang="quz-PE" sz="3600" b="1" dirty="0" smtClean="0">
                <a:solidFill>
                  <a:schemeClr val="bg1"/>
                </a:solidFill>
              </a:rPr>
              <a:t>PESQUERIA</a:t>
            </a:r>
            <a:endParaRPr lang="quz-PE" sz="36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3352" y="1398589"/>
            <a:ext cx="7848600" cy="13096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s-MX" sz="2000" b="1" dirty="0">
                <a:solidFill>
                  <a:srgbClr val="003366"/>
                </a:solidFill>
              </a:rPr>
              <a:t>- Ley 25977- Ley General de Pesquería</a:t>
            </a:r>
          </a:p>
          <a:p>
            <a:pPr marL="180975" indent="-180975">
              <a:defRPr/>
            </a:pPr>
            <a:r>
              <a:rPr lang="es-MX" sz="2000" b="1" dirty="0">
                <a:solidFill>
                  <a:srgbClr val="003366"/>
                </a:solidFill>
              </a:rPr>
              <a:t>- Decreto Supremo N° 012-2001-PE Reglamento Ley General de Pesquería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9608" y="2997201"/>
            <a:ext cx="9000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000" b="1" dirty="0">
                <a:solidFill>
                  <a:srgbClr val="C00000"/>
                </a:solidFill>
                <a:latin typeface="+mn-lt"/>
              </a:rPr>
              <a:t>Artículo 2: Rol del Ministerio de Pesquería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2757" y="3573464"/>
            <a:ext cx="11815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>
                <a:latin typeface="+mj-lt"/>
              </a:rPr>
              <a:t>El Ministerio de Pesquería vela por el equilibrio entre el uso sostenible de los recursos hidrobiológicos, la conservación del medio ambiente y el desarrollo socio-económico, conforme a los principios y normas de la Constitución Política, la Ley Orgánica para el Aprovechamiento Sostenible de los Recursos Naturales, la Ley General de Pesca, el Código del Medio Ambiente y los Recursos Naturales, el Reglamento de Vigilancia y Control Sanitario de Alimentos y Bebidas.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847850" y="333375"/>
            <a:ext cx="806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>
              <a:defRPr/>
            </a:pPr>
            <a:endParaRPr lang="es-ES" sz="2000" b="1" dirty="0">
              <a:latin typeface="Arial" charset="0"/>
            </a:endParaRPr>
          </a:p>
          <a:p>
            <a:pPr marL="0" lvl="2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VARIABLES INVESTIGADAS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847851" y="2133600"/>
            <a:ext cx="8424863" cy="237490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indent="180000"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j-lt"/>
                <a:ea typeface="ＭＳ Ｐゴシック" pitchFamily="-109" charset="-128"/>
              </a:rPr>
              <a:t>Detalle de las especies utilizadas en cada una de las industrias (TM).</a:t>
            </a:r>
          </a:p>
          <a:p>
            <a:pPr indent="180000" eaLnBrk="1" hangingPunct="1">
              <a:buFont typeface="Wingdings" pitchFamily="2" charset="2"/>
              <a:buChar char="§"/>
              <a:defRPr/>
            </a:pPr>
            <a:endParaRPr lang="es-ES" sz="1400" dirty="0">
              <a:latin typeface="+mj-lt"/>
              <a:ea typeface="ＭＳ Ｐゴシック" pitchFamily="-109" charset="-128"/>
            </a:endParaRPr>
          </a:p>
          <a:p>
            <a:pPr indent="180000"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j-lt"/>
                <a:ea typeface="ＭＳ Ｐゴシック" pitchFamily="-109" charset="-128"/>
              </a:rPr>
              <a:t>Detalle de volumen de pesca propia y de terceros (Harina)</a:t>
            </a:r>
          </a:p>
          <a:p>
            <a:pPr indent="180000" eaLnBrk="1" hangingPunct="1">
              <a:buFont typeface="Wingdings" pitchFamily="2" charset="2"/>
              <a:buChar char="§"/>
              <a:defRPr/>
            </a:pPr>
            <a:endParaRPr lang="es-ES" sz="1400" dirty="0">
              <a:latin typeface="+mj-lt"/>
              <a:ea typeface="ＭＳ Ｐゴシック" pitchFamily="-109" charset="-128"/>
            </a:endParaRPr>
          </a:p>
          <a:p>
            <a:pPr indent="180000"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j-lt"/>
                <a:ea typeface="ＭＳ Ｐゴシック" pitchFamily="-109" charset="-128"/>
              </a:rPr>
              <a:t>Valor de compra en nuevos soles para cada especie.</a:t>
            </a:r>
          </a:p>
          <a:p>
            <a:pPr indent="180000" eaLnBrk="1" hangingPunct="1">
              <a:buFont typeface="Wingdings" pitchFamily="2" charset="2"/>
              <a:buChar char="§"/>
              <a:defRPr/>
            </a:pPr>
            <a:endParaRPr lang="es-ES" sz="1400" dirty="0">
              <a:latin typeface="+mj-lt"/>
              <a:ea typeface="ＭＳ Ｐゴシック" pitchFamily="-109" charset="-128"/>
            </a:endParaRPr>
          </a:p>
          <a:p>
            <a:pPr indent="180000"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j-lt"/>
                <a:ea typeface="ＭＳ Ｐゴシック" pitchFamily="-109" charset="-128"/>
              </a:rPr>
              <a:t>Lugar de procedencia de cada una de las especies utilizadas.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defRPr/>
            </a:pPr>
            <a:endParaRPr lang="es-ES" sz="1600" i="1" u="sng" dirty="0">
              <a:solidFill>
                <a:srgbClr val="000099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35188" y="1412876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2400" b="1" dirty="0">
                <a:solidFill>
                  <a:srgbClr val="C00000"/>
                </a:solidFill>
                <a:latin typeface="+mn-lt"/>
                <a:ea typeface="ＭＳ Ｐゴシック" pitchFamily="-109" charset="-128"/>
              </a:rPr>
              <a:t>a) </a:t>
            </a:r>
            <a:r>
              <a:rPr lang="es-ES" sz="2400" b="1" dirty="0">
                <a:solidFill>
                  <a:srgbClr val="C00000"/>
                </a:solidFill>
                <a:latin typeface="+mn-lt"/>
                <a:ea typeface="ＭＳ Ｐゴシック" pitchFamily="-109" charset="-128"/>
              </a:rPr>
              <a:t>Materia Prima (Desembarque)</a:t>
            </a:r>
          </a:p>
        </p:txBody>
      </p:sp>
      <p:pic>
        <p:nvPicPr>
          <p:cNvPr id="19" name="18 Imagen" descr="imagesCANZ72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7" y="4581129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imagesCAOHZF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609" y="4581129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18 Imagen" descr="imagesCANZ72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2497" y="4733529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19 Imagen" descr="imagesCAOHZF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0009" y="4733529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847850" y="333375"/>
            <a:ext cx="806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>
              <a:defRPr/>
            </a:pPr>
            <a:endParaRPr lang="es-ES" sz="2000" b="1" dirty="0">
              <a:latin typeface="Arial" charset="0"/>
            </a:endParaRPr>
          </a:p>
          <a:p>
            <a:pPr marL="0" lvl="2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VARIABLES A INVESTIGAR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19288" y="1412876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2400" b="1" dirty="0">
                <a:solidFill>
                  <a:srgbClr val="C00000"/>
                </a:solidFill>
                <a:latin typeface="+mn-lt"/>
                <a:ea typeface="ＭＳ Ｐゴシック" pitchFamily="-109" charset="-128"/>
              </a:rPr>
              <a:t>a) </a:t>
            </a:r>
            <a:r>
              <a:rPr lang="es-ES" sz="2400" b="1" dirty="0">
                <a:solidFill>
                  <a:srgbClr val="C00000"/>
                </a:solidFill>
                <a:latin typeface="+mn-lt"/>
                <a:ea typeface="ＭＳ Ｐゴシック" pitchFamily="-109" charset="-128"/>
              </a:rPr>
              <a:t>Materia Prima (Desembarque)</a:t>
            </a:r>
          </a:p>
        </p:txBody>
      </p:sp>
      <p:graphicFrame>
        <p:nvGraphicFramePr>
          <p:cNvPr id="9" name="Tabla 3"/>
          <p:cNvGraphicFramePr>
            <a:graphicFrameLocks noGrp="1"/>
          </p:cNvGraphicFramePr>
          <p:nvPr/>
        </p:nvGraphicFramePr>
        <p:xfrm>
          <a:off x="1992313" y="1989138"/>
          <a:ext cx="8208963" cy="4011611"/>
        </p:xfrm>
        <a:graphic>
          <a:graphicData uri="http://schemas.openxmlformats.org/drawingml/2006/table">
            <a:tbl>
              <a:tblPr/>
              <a:tblGrid>
                <a:gridCol w="1622702"/>
                <a:gridCol w="859076"/>
                <a:gridCol w="1240891"/>
                <a:gridCol w="1272291"/>
                <a:gridCol w="350412"/>
                <a:gridCol w="1124054"/>
                <a:gridCol w="1739537"/>
              </a:tblGrid>
              <a:tr h="4877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effectLst/>
                          <a:latin typeface="Calibri" pitchFamily="34" charset="0"/>
                        </a:rPr>
                        <a:t>CAPITULO II : MATERIA </a:t>
                      </a:r>
                      <a:r>
                        <a:rPr lang="es-PE" sz="1600" b="1" i="0" u="none" strike="noStrike" dirty="0" smtClean="0">
                          <a:effectLst/>
                          <a:latin typeface="Calibri" pitchFamily="34" charset="0"/>
                        </a:rPr>
                        <a:t>PRIMA</a:t>
                      </a:r>
                    </a:p>
                    <a:p>
                      <a:pPr algn="l" fontAlgn="b"/>
                      <a:endParaRPr lang="es-PE" sz="16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5549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PE" sz="1600" b="0" i="0" u="none" strike="noStrike" dirty="0">
                          <a:effectLst/>
                          <a:latin typeface="Calibri" pitchFamily="34" charset="0"/>
                        </a:rPr>
                        <a:t>Anote   los   volúmenes   acumulados   de   las   especies  utilizadas   en   la   producción  del mes e  indicando  la forma de recepción (*)  </a:t>
                      </a:r>
                      <a:r>
                        <a:rPr lang="es-PE" sz="1600" b="0" i="0" u="none" strike="noStrike" dirty="0" smtClean="0">
                          <a:effectLst/>
                          <a:latin typeface="Calibri" pitchFamily="34" charset="0"/>
                        </a:rPr>
                        <a:t>(E-entero</a:t>
                      </a:r>
                      <a:r>
                        <a:rPr lang="es-PE" sz="1600" b="0" i="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s-PE" sz="1600" b="0" i="0" u="none" strike="noStrike" dirty="0" smtClean="0">
                          <a:effectLst/>
                          <a:latin typeface="Calibri" pitchFamily="34" charset="0"/>
                        </a:rPr>
                        <a:t>HG, Tubo, Filetes</a:t>
                      </a:r>
                      <a:r>
                        <a:rPr lang="es-PE" sz="1600" b="0" i="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s-PE" sz="1600" b="0" i="0" u="none" strike="noStrike" dirty="0" err="1">
                          <a:effectLst/>
                          <a:latin typeface="Calibri" pitchFamily="34" charset="0"/>
                        </a:rPr>
                        <a:t>etc</a:t>
                      </a:r>
                      <a:r>
                        <a:rPr lang="es-PE" sz="1600" b="0" i="0" u="none" strike="noStrike" dirty="0">
                          <a:effectLst/>
                          <a:latin typeface="Calibri" pitchFamily="34" charset="0"/>
                        </a:rPr>
                        <a:t>), consideradas para  su producción propia  y / o  para terceros.  Asimismo   detallar  el valor  de compra  y  la  procedencia de cada especie.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1318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E" sz="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E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MATERIA </a:t>
                      </a:r>
                      <a:r>
                        <a:rPr lang="es-P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PRIMA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PROCEDENCIA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69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Obs( *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TMB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 S/.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PUERTO O CALETA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454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BARRILETE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78.074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390,370.00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SUPE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318.423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796,057.50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SUPE </a:t>
                      </a:r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VEGETA-CHANCAY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JUREL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168.05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336,098.00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s-PE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rtl="0" fontAlgn="t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SUPE </a:t>
                      </a:r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VEGETA-CHANCAY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Arial" panose="020B0604020202020204" pitchFamily="34" charset="0"/>
                        </a:rPr>
                        <a:t>33.56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82,893.20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SUPE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9 Imagen" descr="imagesCAV2T8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141" y="332656"/>
            <a:ext cx="2838315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847850" y="333375"/>
            <a:ext cx="806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>
              <a:defRPr/>
            </a:pPr>
            <a:endParaRPr lang="es-ES" sz="2000" b="1" dirty="0">
              <a:latin typeface="Arial" charset="0"/>
            </a:endParaRPr>
          </a:p>
          <a:p>
            <a:pPr marL="0" lvl="2"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VARIABLES A INVESTIGAR</a:t>
            </a: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6871" name="12 Rectángulo"/>
          <p:cNvSpPr>
            <a:spLocks noChangeArrowheads="1"/>
          </p:cNvSpPr>
          <p:nvPr/>
        </p:nvSpPr>
        <p:spPr bwMode="auto">
          <a:xfrm>
            <a:off x="2135188" y="1412876"/>
            <a:ext cx="621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rgbClr val="C00000"/>
                </a:solidFill>
                <a:latin typeface="Arial" panose="020B0604020202020204" pitchFamily="34" charset="0"/>
              </a:rPr>
              <a:t>b) Procesamiento (Producción industrial)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208214" y="2205038"/>
            <a:ext cx="792003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s-ES" b="1" dirty="0">
                <a:latin typeface="Arial" charset="0"/>
              </a:rPr>
              <a:t> </a:t>
            </a:r>
            <a:r>
              <a:rPr lang="es-ES" dirty="0">
                <a:latin typeface="+mn-lt"/>
              </a:rPr>
              <a:t>Especificaciones de productos elaborados, según especie y tipos.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ES" dirty="0"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n-lt"/>
              </a:rPr>
              <a:t> Volumen de Producción obtenida en el mes ( TMB ; Cajas)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ES" dirty="0"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ES" dirty="0">
                <a:latin typeface="+mn-lt"/>
              </a:rPr>
              <a:t> Valor de venta en fábrica de los diferentes productos (*)</a:t>
            </a:r>
          </a:p>
          <a:p>
            <a:pPr eaLnBrk="1" hangingPunct="1">
              <a:defRPr/>
            </a:pPr>
            <a:endParaRPr lang="es-MX" dirty="0">
              <a:latin typeface="+mn-lt"/>
            </a:endParaRPr>
          </a:p>
          <a:p>
            <a:pPr eaLnBrk="1" hangingPunct="1">
              <a:defRPr/>
            </a:pPr>
            <a:r>
              <a:rPr lang="es-MX" dirty="0">
                <a:latin typeface="+mn-lt"/>
              </a:rPr>
              <a:t>(*) Nuevo formato</a:t>
            </a:r>
            <a:endParaRPr lang="es-ES" dirty="0">
              <a:latin typeface="+mn-lt"/>
            </a:endParaRPr>
          </a:p>
        </p:txBody>
      </p:sp>
      <p:pic>
        <p:nvPicPr>
          <p:cNvPr id="7" name="11 Imagen" descr="imagesCADV5N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4" y="4293096"/>
            <a:ext cx="3096344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ENLATADO</a:t>
            </a:r>
          </a:p>
        </p:txBody>
      </p:sp>
      <p:graphicFrame>
        <p:nvGraphicFramePr>
          <p:cNvPr id="9" name="Tabla 1"/>
          <p:cNvGraphicFramePr>
            <a:graphicFrameLocks noGrp="1"/>
          </p:cNvGraphicFramePr>
          <p:nvPr/>
        </p:nvGraphicFramePr>
        <p:xfrm>
          <a:off x="1847850" y="1484314"/>
          <a:ext cx="8496299" cy="4290382"/>
        </p:xfrm>
        <a:graphic>
          <a:graphicData uri="http://schemas.openxmlformats.org/drawingml/2006/table">
            <a:tbl>
              <a:tblPr/>
              <a:tblGrid>
                <a:gridCol w="1958582"/>
                <a:gridCol w="1038504"/>
                <a:gridCol w="1047613"/>
                <a:gridCol w="1129601"/>
                <a:gridCol w="938299"/>
                <a:gridCol w="1081016"/>
                <a:gridCol w="1302684"/>
              </a:tblGrid>
              <a:tr h="4876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CAPITULO III : </a:t>
                      </a:r>
                      <a:r>
                        <a:rPr lang="es-PE" sz="1600" b="1" i="0" u="none" strike="noStrike" dirty="0" smtClean="0">
                          <a:effectLst/>
                          <a:latin typeface="+mn-lt"/>
                        </a:rPr>
                        <a:t>PRODUCCION</a:t>
                      </a:r>
                    </a:p>
                    <a:p>
                      <a:pPr algn="l" fontAlgn="b"/>
                      <a:endParaRPr lang="es-P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18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Detalle la producción obtenida, especificando: </a:t>
                      </a:r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Tipo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(Aceite - A, Salsa de Tomate - ST, Salmuera - N, </a:t>
                      </a:r>
                      <a:r>
                        <a:rPr lang="es-PE" sz="16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), </a:t>
                      </a:r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Clase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(Entero - E, </a:t>
                      </a:r>
                      <a:r>
                        <a:rPr lang="es-PE" sz="1600" b="0" i="0" u="none" strike="noStrike" dirty="0" err="1">
                          <a:effectLst/>
                          <a:latin typeface="+mn-lt"/>
                        </a:rPr>
                        <a:t>Grated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- G, Filete - F, </a:t>
                      </a:r>
                      <a:r>
                        <a:rPr lang="es-PE" sz="16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), </a:t>
                      </a:r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Envase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(Tuna, </a:t>
                      </a:r>
                      <a:r>
                        <a:rPr lang="es-PE" sz="1600" b="0" i="0" u="none" strike="noStrike" dirty="0" err="1">
                          <a:effectLst/>
                          <a:latin typeface="+mn-lt"/>
                        </a:rPr>
                        <a:t>Tall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,  Oval, </a:t>
                      </a:r>
                      <a:r>
                        <a:rPr lang="es-PE" sz="16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). </a:t>
                      </a:r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Peso de Envase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(48/170, 24/425, etc.), </a:t>
                      </a:r>
                      <a:r>
                        <a:rPr lang="es-PE" sz="1600" b="1" i="0" u="none" strike="noStrike" dirty="0">
                          <a:effectLst/>
                          <a:latin typeface="+mn-lt"/>
                        </a:rPr>
                        <a:t>Kilogramos</a:t>
                      </a:r>
                      <a:r>
                        <a:rPr lang="es-PE" sz="1600" b="0" i="0" u="none" strike="noStrike" dirty="0">
                          <a:effectLst/>
                          <a:latin typeface="+mn-lt"/>
                        </a:rPr>
                        <a:t> (Especificar el Peso en Bruto de cajas declaradas: Lata + Ingredientes + Cajas)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s-PE" sz="9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s-PE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4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57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CLASE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P.ENVASE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ENVASE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No. CAJAS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KILOGRAMOS (*)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ATUN</a:t>
                      </a:r>
                      <a:endParaRPr lang="es-P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48/170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TUNA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1,615.68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48/170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TUNA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7,074.72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48/170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TUNA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3,912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31,921.92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48/170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TUNA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5,038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41,110.08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JUREL</a:t>
                      </a:r>
                      <a:endParaRPr lang="es-P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>
                          <a:effectLst/>
                          <a:latin typeface="Arial" panose="020B0604020202020204" pitchFamily="34" charset="0"/>
                        </a:rPr>
                        <a:t>48/170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TUNA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3,274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26,715.84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JUREL</a:t>
                      </a:r>
                      <a:endParaRPr lang="es-PE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24/425 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TALL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1,440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0" i="0" u="none" strike="noStrike" dirty="0">
                          <a:effectLst/>
                          <a:latin typeface="Arial" panose="020B0604020202020204" pitchFamily="34" charset="0"/>
                        </a:rPr>
                        <a:t>14,688.00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CONGELADO</a:t>
            </a:r>
          </a:p>
        </p:txBody>
      </p:sp>
      <p:graphicFrame>
        <p:nvGraphicFramePr>
          <p:cNvPr id="10" name="Tabla 2"/>
          <p:cNvGraphicFramePr>
            <a:graphicFrameLocks noGrp="1"/>
          </p:cNvGraphicFramePr>
          <p:nvPr/>
        </p:nvGraphicFramePr>
        <p:xfrm>
          <a:off x="1847851" y="1484313"/>
          <a:ext cx="8424862" cy="3600448"/>
        </p:xfrm>
        <a:graphic>
          <a:graphicData uri="http://schemas.openxmlformats.org/drawingml/2006/table">
            <a:tbl>
              <a:tblPr/>
              <a:tblGrid>
                <a:gridCol w="2637348"/>
                <a:gridCol w="2637348"/>
                <a:gridCol w="3150166"/>
              </a:tblGrid>
              <a:tr h="4045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dirty="0">
                          <a:effectLst/>
                          <a:latin typeface="Calibri" pitchFamily="34" charset="0"/>
                        </a:rPr>
                        <a:t>CAPITULO III : PRODUCCION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800" b="0" i="0" u="none" strike="noStrike" dirty="0">
                          <a:effectLst/>
                          <a:latin typeface="Calibri" pitchFamily="34" charset="0"/>
                        </a:rPr>
                        <a:t>Anote la producción obtenida, indicando la especie y el tipo (Entero, Filete, HG, </a:t>
                      </a:r>
                      <a:r>
                        <a:rPr lang="es-PE" sz="1800" b="0" i="0" u="none" strike="noStrike" dirty="0" err="1">
                          <a:effectLst/>
                          <a:latin typeface="Calibri" pitchFamily="34" charset="0"/>
                        </a:rPr>
                        <a:t>etc</a:t>
                      </a:r>
                      <a:r>
                        <a:rPr lang="es-PE" sz="1800" b="0" i="0" u="none" strike="noStrike" dirty="0">
                          <a:effectLst/>
                          <a:latin typeface="Calibri" pitchFamily="34" charset="0"/>
                        </a:rPr>
                        <a:t>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584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58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TMB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117.70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JUREL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Arial" panose="020B0604020202020204" pitchFamily="34" charset="0"/>
                        </a:rPr>
                        <a:t>66.22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POTA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152.63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43014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CURADO</a:t>
            </a:r>
          </a:p>
        </p:txBody>
      </p:sp>
      <p:graphicFrame>
        <p:nvGraphicFramePr>
          <p:cNvPr id="9" name="Tabla 4"/>
          <p:cNvGraphicFramePr>
            <a:graphicFrameLocks noGrp="1"/>
          </p:cNvGraphicFramePr>
          <p:nvPr/>
        </p:nvGraphicFramePr>
        <p:xfrm>
          <a:off x="1919288" y="1628776"/>
          <a:ext cx="8208962" cy="2879723"/>
        </p:xfrm>
        <a:graphic>
          <a:graphicData uri="http://schemas.openxmlformats.org/drawingml/2006/table">
            <a:tbl>
              <a:tblPr/>
              <a:tblGrid>
                <a:gridCol w="2569762"/>
                <a:gridCol w="2569762"/>
                <a:gridCol w="3069438"/>
              </a:tblGrid>
              <a:tr h="303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dirty="0">
                          <a:effectLst/>
                          <a:latin typeface="+mn-lt"/>
                        </a:rPr>
                        <a:t>CAPITULO III : PRODUCCION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7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800" b="0" i="0" u="none" strike="noStrike" dirty="0">
                          <a:effectLst/>
                          <a:latin typeface="+mn-lt"/>
                        </a:rPr>
                        <a:t>Anote la producción obtenida, indicando la especie y el tipo (</a:t>
                      </a:r>
                      <a:r>
                        <a:rPr lang="es-PE" sz="1800" b="0" i="0" u="none" strike="noStrike" dirty="0" smtClean="0">
                          <a:effectLst/>
                          <a:latin typeface="+mn-lt"/>
                        </a:rPr>
                        <a:t>Entero - E, Mariposa, </a:t>
                      </a:r>
                      <a:r>
                        <a:rPr lang="es-PE" sz="18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s-PE" sz="1800" b="0" i="0" u="none" strike="noStrike" dirty="0">
                          <a:effectLst/>
                          <a:latin typeface="+mn-lt"/>
                        </a:rPr>
                        <a:t>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0262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02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TMB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9368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CABALLA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MARIPOSA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17.90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JUREL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6.22</a:t>
                      </a:r>
                      <a:endParaRPr lang="es-P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ANCHOVETA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52.83</a:t>
                      </a:r>
                      <a:endParaRPr lang="es-P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3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45062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HARINA Y ACEITE</a:t>
            </a:r>
          </a:p>
        </p:txBody>
      </p:sp>
      <p:graphicFrame>
        <p:nvGraphicFramePr>
          <p:cNvPr id="10" name="Tabla 1"/>
          <p:cNvGraphicFramePr>
            <a:graphicFrameLocks noGrp="1"/>
          </p:cNvGraphicFramePr>
          <p:nvPr/>
        </p:nvGraphicFramePr>
        <p:xfrm>
          <a:off x="1919288" y="1484314"/>
          <a:ext cx="8424862" cy="3627439"/>
        </p:xfrm>
        <a:graphic>
          <a:graphicData uri="http://schemas.openxmlformats.org/drawingml/2006/table">
            <a:tbl>
              <a:tblPr/>
              <a:tblGrid>
                <a:gridCol w="4984709"/>
                <a:gridCol w="3440153"/>
              </a:tblGrid>
              <a:tr h="5487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dirty="0">
                          <a:effectLst/>
                          <a:latin typeface="+mj-lt"/>
                        </a:rPr>
                        <a:t>CAPITULO III : </a:t>
                      </a:r>
                      <a:r>
                        <a:rPr lang="es-PE" sz="1800" b="1" i="0" u="none" strike="noStrike" dirty="0" smtClean="0">
                          <a:effectLst/>
                          <a:latin typeface="+mj-lt"/>
                        </a:rPr>
                        <a:t>PRODUCCION</a:t>
                      </a:r>
                    </a:p>
                    <a:p>
                      <a:pPr algn="l" fontAlgn="b"/>
                      <a:endParaRPr lang="es-PE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2310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PE" sz="1800" b="0" i="0" u="none" strike="noStrike" dirty="0">
                          <a:effectLst/>
                          <a:latin typeface="+mj-lt"/>
                        </a:rPr>
                        <a:t>Anote el volumen TOTAL de productos obtenidos en el mes detallando según el tipo de producto</a:t>
                      </a:r>
                      <a:r>
                        <a:rPr lang="es-PE" sz="18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just" fontAlgn="ctr"/>
                      <a:endParaRPr lang="es-PE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912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57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TMB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900"/>
                    </a:solidFill>
                  </a:tcPr>
                </a:tc>
              </a:tr>
              <a:tr h="2995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Harina </a:t>
                      </a:r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Sub Estándar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50.95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Harina </a:t>
                      </a:r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Prime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2.50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Harina </a:t>
                      </a:r>
                      <a:r>
                        <a:rPr lang="es-PE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Super</a:t>
                      </a:r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 Prime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7.57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Aceite </a:t>
                      </a:r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Crudo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5.90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47110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ACUICULTURA</a:t>
            </a:r>
          </a:p>
        </p:txBody>
      </p:sp>
      <p:graphicFrame>
        <p:nvGraphicFramePr>
          <p:cNvPr id="9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1853258"/>
              </p:ext>
            </p:extLst>
          </p:nvPr>
        </p:nvGraphicFramePr>
        <p:xfrm>
          <a:off x="1847851" y="1412876"/>
          <a:ext cx="8569325" cy="3685179"/>
        </p:xfrm>
        <a:graphic>
          <a:graphicData uri="http://schemas.openxmlformats.org/drawingml/2006/table">
            <a:tbl>
              <a:tblPr/>
              <a:tblGrid>
                <a:gridCol w="1586912"/>
                <a:gridCol w="1069877"/>
                <a:gridCol w="517035"/>
                <a:gridCol w="1398112"/>
                <a:gridCol w="188800"/>
                <a:gridCol w="1666258"/>
                <a:gridCol w="2142331"/>
              </a:tblGrid>
              <a:tr h="54871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dirty="0">
                          <a:effectLst/>
                          <a:latin typeface="+mj-lt"/>
                        </a:rPr>
                        <a:t>CAPITULO III: PRODUCCIÓN </a:t>
                      </a:r>
                      <a:r>
                        <a:rPr lang="es-PE" sz="1800" b="1" i="0" u="none" strike="noStrike" dirty="0" smtClean="0">
                          <a:effectLst/>
                          <a:latin typeface="+mj-lt"/>
                        </a:rPr>
                        <a:t>MENSUAL</a:t>
                      </a:r>
                    </a:p>
                    <a:p>
                      <a:pPr algn="l" fontAlgn="b"/>
                      <a:endParaRPr lang="es-PE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1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PE" sz="1800" b="0" i="0" u="none" strike="noStrike" dirty="0">
                          <a:effectLst/>
                          <a:latin typeface="+mj-lt"/>
                        </a:rPr>
                        <a:t>Especificar en " ESTADO" si es Fresco, Congelado, Ahumado, etc. y en "TIPO" si es Entero, </a:t>
                      </a:r>
                      <a:r>
                        <a:rPr lang="es-PE" sz="1800" b="0" i="0" u="none" strike="noStrike" dirty="0" err="1">
                          <a:effectLst/>
                          <a:latin typeface="+mj-lt"/>
                        </a:rPr>
                        <a:t>Eviserado</a:t>
                      </a:r>
                      <a:r>
                        <a:rPr lang="es-PE" sz="1800" b="0" i="0" u="none" strike="noStrike" dirty="0">
                          <a:effectLst/>
                          <a:latin typeface="+mj-lt"/>
                        </a:rPr>
                        <a:t>, Filete, Cola, Tallo/Coral,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3389"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PRODUCCIÓN 2/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</a:tr>
              <a:tr h="2133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ESPECIE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ESTADO 1/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900" b="1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900" b="1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200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Oncorhynchus</a:t>
                      </a: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mykiss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Fresco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Entero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14,231.00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Oncorhynchus</a:t>
                      </a: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mykiss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Congelado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Filete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4,707.50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Oncorhynchus</a:t>
                      </a: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err="1">
                          <a:effectLst/>
                          <a:latin typeface="+mj-lt"/>
                        </a:rPr>
                        <a:t>mykiss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Congelado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Eviscerado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17,332.50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 Oncorhynchus mykiss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Congelado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Deshuesado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13,975.50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 Otros  (Empanizados)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Congelado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Empanizados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5,767.10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1 Imagen" descr="imagesCADNLCJ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169" y="116632"/>
            <a:ext cx="261099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595438" y="188913"/>
            <a:ext cx="89646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</a:rPr>
              <a:t>FLUJOGRAMA  DEL PROCESO DE LA ESTADISTICA PESQUERA MENSUAL  INDUSTRIAL</a:t>
            </a:r>
          </a:p>
          <a:p>
            <a:pPr algn="ctr">
              <a:defRPr/>
            </a:pPr>
            <a:r>
              <a:rPr lang="es-PE" sz="2200" b="1" dirty="0">
                <a:solidFill>
                  <a:schemeClr val="bg1"/>
                </a:solidFill>
                <a:latin typeface="+mn-lt"/>
              </a:rPr>
              <a:t> HARINA-ENLATADO-CONGELADO Y CURADO </a:t>
            </a:r>
            <a:endParaRPr lang="es-ES" sz="2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59"/>
          <a:stretch>
            <a:fillRect/>
          </a:stretch>
        </p:blipFill>
        <p:spPr bwMode="auto">
          <a:xfrm>
            <a:off x="1271339" y="1196975"/>
            <a:ext cx="9361165" cy="5524677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36" r="56189" b="30576"/>
          <a:stretch>
            <a:fillRect/>
          </a:stretch>
        </p:blipFill>
        <p:spPr bwMode="auto">
          <a:xfrm>
            <a:off x="1919288" y="260350"/>
            <a:ext cx="3960812" cy="5862638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414" r="57623" b="-8"/>
          <a:stretch>
            <a:fillRect/>
          </a:stretch>
        </p:blipFill>
        <p:spPr bwMode="auto">
          <a:xfrm>
            <a:off x="6672263" y="333375"/>
            <a:ext cx="3816350" cy="5903913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3 Conector recto de flecha"/>
          <p:cNvCxnSpPr/>
          <p:nvPr/>
        </p:nvCxnSpPr>
        <p:spPr>
          <a:xfrm>
            <a:off x="2927350" y="6381750"/>
            <a:ext cx="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19 Conector recto"/>
          <p:cNvCxnSpPr/>
          <p:nvPr/>
        </p:nvCxnSpPr>
        <p:spPr>
          <a:xfrm>
            <a:off x="2892425" y="6308725"/>
            <a:ext cx="3419475" cy="0"/>
          </a:xfrm>
          <a:prstGeom prst="line">
            <a:avLst/>
          </a:prstGeom>
          <a:ln w="22225">
            <a:solidFill>
              <a:srgbClr val="33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1 Conector recto"/>
          <p:cNvCxnSpPr/>
          <p:nvPr/>
        </p:nvCxnSpPr>
        <p:spPr>
          <a:xfrm>
            <a:off x="6311900" y="296863"/>
            <a:ext cx="0" cy="6011862"/>
          </a:xfrm>
          <a:prstGeom prst="line">
            <a:avLst/>
          </a:prstGeom>
          <a:ln w="15875">
            <a:solidFill>
              <a:srgbClr val="33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7 Conector recto"/>
          <p:cNvCxnSpPr/>
          <p:nvPr/>
        </p:nvCxnSpPr>
        <p:spPr>
          <a:xfrm>
            <a:off x="2927350" y="6165850"/>
            <a:ext cx="0" cy="142875"/>
          </a:xfrm>
          <a:prstGeom prst="line">
            <a:avLst/>
          </a:prstGeom>
          <a:ln w="22225">
            <a:solidFill>
              <a:srgbClr val="33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31 Conector recto"/>
          <p:cNvCxnSpPr/>
          <p:nvPr/>
        </p:nvCxnSpPr>
        <p:spPr>
          <a:xfrm>
            <a:off x="6311900" y="260350"/>
            <a:ext cx="1331913" cy="0"/>
          </a:xfrm>
          <a:prstGeom prst="line">
            <a:avLst/>
          </a:prstGeom>
          <a:ln w="22225">
            <a:solidFill>
              <a:srgbClr val="33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623392" y="188641"/>
            <a:ext cx="835260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b="1" dirty="0">
                <a:solidFill>
                  <a:srgbClr val="C00000"/>
                </a:solidFill>
                <a:latin typeface="+mn-lt"/>
              </a:rPr>
              <a:t>Artículo 4: Competencia del Ministerio de Pesquería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3392" y="1125539"/>
            <a:ext cx="108732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542925" algn="l"/>
              </a:tabLst>
              <a:defRPr/>
            </a:pPr>
            <a:r>
              <a:rPr lang="es-ES" sz="2000" b="1" dirty="0">
                <a:solidFill>
                  <a:srgbClr val="C00000"/>
                </a:solidFill>
                <a:latin typeface="+mn-lt"/>
              </a:rPr>
              <a:t>4.1 </a:t>
            </a:r>
            <a:r>
              <a:rPr lang="es-ES" sz="2000" dirty="0">
                <a:latin typeface="+mn-lt"/>
              </a:rPr>
              <a:t>	La actividad pesquera y acuícola, para los efectos de su administración, comprende todas las actividades que directa o indirectamente tienen por objeto la utilización de los recursos vivos del mar y de las aguas continentales.</a:t>
            </a:r>
          </a:p>
          <a:p>
            <a:pPr algn="just">
              <a:tabLst>
                <a:tab pos="266700" algn="l"/>
                <a:tab pos="542925" algn="l"/>
              </a:tabLst>
              <a:defRPr/>
            </a:pPr>
            <a:endParaRPr lang="es-ES" sz="2000" dirty="0">
              <a:latin typeface="+mn-lt"/>
            </a:endParaRPr>
          </a:p>
          <a:p>
            <a:pPr algn="just">
              <a:tabLst>
                <a:tab pos="266700" algn="l"/>
                <a:tab pos="542925" algn="l"/>
              </a:tabLst>
              <a:defRPr/>
            </a:pPr>
            <a:r>
              <a:rPr lang="es-ES" sz="2000" b="1" dirty="0">
                <a:solidFill>
                  <a:srgbClr val="C00000"/>
                </a:solidFill>
                <a:latin typeface="+mn-lt"/>
              </a:rPr>
              <a:t>4.2 </a:t>
            </a:r>
            <a:r>
              <a:rPr lang="es-ES" sz="2000" dirty="0">
                <a:latin typeface="+mn-lt"/>
              </a:rPr>
              <a:t>	El control del cumplimiento de lo establecido por el presente Reglamento y demás disposiciones complementarias, ampliatorias, modificatorias y conexas, es competencia del Ministerio de Pesquería por intermedio de sus dependencias orgánicas, sin perjuicio del control que corresponde ejercer a otros organismos públicos conforme a Ley. Asimismo, corresponde al Ministerio de Pesquería velar por el cumplimiento de las normas referidas a la sanidad y calidad de los productos pesqueros, a la seguridad e higiene industrial pesquera y a la preservación del medio ambiente.</a:t>
            </a:r>
          </a:p>
          <a:p>
            <a:pPr algn="just">
              <a:defRPr/>
            </a:pP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51384" y="188913"/>
            <a:ext cx="1105272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</a:rPr>
              <a:t>FLUJOGRAMA  DEL PROCESO DE LA ESTADISTICA </a:t>
            </a:r>
            <a:r>
              <a:rPr lang="es-PE" sz="2000" b="1" dirty="0" smtClean="0">
                <a:solidFill>
                  <a:schemeClr val="bg1"/>
                </a:solidFill>
                <a:latin typeface="+mn-lt"/>
              </a:rPr>
              <a:t>MENSUAL  PARA LA ACUICULTURA</a:t>
            </a:r>
            <a:endParaRPr lang="es-E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1344" y="1268760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Envió de estadísticas de productores de Mayor Escala</a:t>
            </a:r>
            <a:endParaRPr lang="es-PE" sz="1100" dirty="0"/>
          </a:p>
        </p:txBody>
      </p:sp>
      <p:sp>
        <p:nvSpPr>
          <p:cNvPr id="7" name="Rectángulo 6"/>
          <p:cNvSpPr/>
          <p:nvPr/>
        </p:nvSpPr>
        <p:spPr>
          <a:xfrm>
            <a:off x="1019436" y="3612691"/>
            <a:ext cx="16921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Consolidación Y envío de Estadísticas por los Gobiernos Regionales</a:t>
            </a:r>
            <a:endParaRPr lang="es-PE" sz="1100" dirty="0"/>
          </a:p>
        </p:txBody>
      </p:sp>
      <p:sp>
        <p:nvSpPr>
          <p:cNvPr id="9" name="Rectángulo 8"/>
          <p:cNvSpPr/>
          <p:nvPr/>
        </p:nvSpPr>
        <p:spPr>
          <a:xfrm>
            <a:off x="191344" y="5157192"/>
            <a:ext cx="15207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Envió o toma de estadísticas de productores de Menor escala, subsistencia y repoblamiento</a:t>
            </a:r>
            <a:endParaRPr lang="es-PE" sz="1100" dirty="0"/>
          </a:p>
        </p:txBody>
      </p:sp>
      <p:sp>
        <p:nvSpPr>
          <p:cNvPr id="10" name="Rectángulo 9"/>
          <p:cNvSpPr/>
          <p:nvPr/>
        </p:nvSpPr>
        <p:spPr>
          <a:xfrm>
            <a:off x="3071664" y="3294505"/>
            <a:ext cx="1584176" cy="93610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Recepción de información vía física y virtual por PRODUCE</a:t>
            </a:r>
            <a:endParaRPr lang="es-PE" sz="1100" dirty="0"/>
          </a:p>
        </p:txBody>
      </p:sp>
      <p:sp>
        <p:nvSpPr>
          <p:cNvPr id="11" name="Rectángulo 10"/>
          <p:cNvSpPr/>
          <p:nvPr/>
        </p:nvSpPr>
        <p:spPr>
          <a:xfrm>
            <a:off x="4871864" y="3294505"/>
            <a:ext cx="1512168" cy="93610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Revisión por parte de los analistas</a:t>
            </a:r>
            <a:endParaRPr lang="es-PE" sz="1100" dirty="0"/>
          </a:p>
        </p:txBody>
      </p:sp>
      <p:sp>
        <p:nvSpPr>
          <p:cNvPr id="12" name="Rectángulo 11"/>
          <p:cNvSpPr/>
          <p:nvPr/>
        </p:nvSpPr>
        <p:spPr>
          <a:xfrm>
            <a:off x="6528048" y="3284984"/>
            <a:ext cx="1512168" cy="93610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Control de llenado u omisión de información y conformidad</a:t>
            </a:r>
            <a:endParaRPr lang="es-PE" sz="1100" dirty="0"/>
          </a:p>
        </p:txBody>
      </p:sp>
      <p:sp>
        <p:nvSpPr>
          <p:cNvPr id="13" name="Rectángulo 12"/>
          <p:cNvSpPr/>
          <p:nvPr/>
        </p:nvSpPr>
        <p:spPr>
          <a:xfrm>
            <a:off x="8318625" y="1700808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>
                <a:solidFill>
                  <a:schemeClr val="tx1"/>
                </a:solidFill>
              </a:rPr>
              <a:t>Procesamiento manual de datos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18625" y="2823238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>
                <a:solidFill>
                  <a:schemeClr val="tx1"/>
                </a:solidFill>
              </a:rPr>
              <a:t>Análisis y consistencia de datos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318625" y="3933485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>
                <a:solidFill>
                  <a:schemeClr val="tx1"/>
                </a:solidFill>
              </a:rPr>
              <a:t>Presentación de resultados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318625" y="5066409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>
                <a:solidFill>
                  <a:schemeClr val="tx1"/>
                </a:solidFill>
              </a:rPr>
              <a:t>Aprobación de resultados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200456" y="1700808"/>
            <a:ext cx="1440160" cy="93610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Difusión de la información en el portal de PRODUCE y la RNIA</a:t>
            </a:r>
            <a:endParaRPr lang="es-PE" sz="1100" dirty="0"/>
          </a:p>
        </p:txBody>
      </p:sp>
      <p:cxnSp>
        <p:nvCxnSpPr>
          <p:cNvPr id="4" name="Conector angular 3"/>
          <p:cNvCxnSpPr>
            <a:stCxn id="2" idx="2"/>
            <a:endCxn id="10" idx="0"/>
          </p:cNvCxnSpPr>
          <p:nvPr/>
        </p:nvCxnSpPr>
        <p:spPr>
          <a:xfrm rot="16200000" flipH="1">
            <a:off x="1896774" y="1327526"/>
            <a:ext cx="1089641" cy="28443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9" idx="0"/>
            <a:endCxn id="7" idx="0"/>
          </p:cNvCxnSpPr>
          <p:nvPr/>
        </p:nvCxnSpPr>
        <p:spPr>
          <a:xfrm rot="5400000" flipH="1" flipV="1">
            <a:off x="636371" y="3928033"/>
            <a:ext cx="1544501" cy="913818"/>
          </a:xfrm>
          <a:prstGeom prst="bentConnector3">
            <a:avLst>
              <a:gd name="adj1" fmla="val 1148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7" idx="3"/>
            <a:endCxn id="10" idx="1"/>
          </p:cNvCxnSpPr>
          <p:nvPr/>
        </p:nvCxnSpPr>
        <p:spPr>
          <a:xfrm flipV="1">
            <a:off x="2711624" y="3762557"/>
            <a:ext cx="360040" cy="3181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0" idx="3"/>
            <a:endCxn id="11" idx="1"/>
          </p:cNvCxnSpPr>
          <p:nvPr/>
        </p:nvCxnSpPr>
        <p:spPr>
          <a:xfrm>
            <a:off x="4655840" y="3762557"/>
            <a:ext cx="216024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11" idx="3"/>
            <a:endCxn id="12" idx="1"/>
          </p:cNvCxnSpPr>
          <p:nvPr/>
        </p:nvCxnSpPr>
        <p:spPr>
          <a:xfrm flipV="1">
            <a:off x="6384032" y="3753036"/>
            <a:ext cx="144016" cy="95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12" idx="2"/>
            <a:endCxn id="7" idx="2"/>
          </p:cNvCxnSpPr>
          <p:nvPr/>
        </p:nvCxnSpPr>
        <p:spPr>
          <a:xfrm rot="5400000">
            <a:off x="4410978" y="1675640"/>
            <a:ext cx="327707" cy="5418602"/>
          </a:xfrm>
          <a:prstGeom prst="bentConnector3">
            <a:avLst>
              <a:gd name="adj1" fmla="val 1697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12" idx="3"/>
            <a:endCxn id="13" idx="1"/>
          </p:cNvCxnSpPr>
          <p:nvPr/>
        </p:nvCxnSpPr>
        <p:spPr>
          <a:xfrm flipV="1">
            <a:off x="8040216" y="2168860"/>
            <a:ext cx="278409" cy="15841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13" idx="2"/>
            <a:endCxn id="14" idx="0"/>
          </p:cNvCxnSpPr>
          <p:nvPr/>
        </p:nvCxnSpPr>
        <p:spPr>
          <a:xfrm rot="5400000">
            <a:off x="8951892" y="2736425"/>
            <a:ext cx="186326" cy="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stCxn id="14" idx="2"/>
            <a:endCxn id="15" idx="0"/>
          </p:cNvCxnSpPr>
          <p:nvPr/>
        </p:nvCxnSpPr>
        <p:spPr>
          <a:xfrm rot="5400000">
            <a:off x="8957984" y="3852763"/>
            <a:ext cx="174143" cy="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r 50"/>
          <p:cNvCxnSpPr>
            <a:stCxn id="15" idx="2"/>
            <a:endCxn id="16" idx="0"/>
          </p:cNvCxnSpPr>
          <p:nvPr/>
        </p:nvCxnSpPr>
        <p:spPr>
          <a:xfrm rot="5400000">
            <a:off x="8946645" y="4974349"/>
            <a:ext cx="196820" cy="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/>
          <p:cNvCxnSpPr>
            <a:stCxn id="16" idx="2"/>
            <a:endCxn id="17" idx="1"/>
          </p:cNvCxnSpPr>
          <p:nvPr/>
        </p:nvCxnSpPr>
        <p:spPr>
          <a:xfrm rot="5400000" flipH="1" flipV="1">
            <a:off x="7702753" y="3504811"/>
            <a:ext cx="3833653" cy="1161751"/>
          </a:xfrm>
          <a:prstGeom prst="bentConnector4">
            <a:avLst>
              <a:gd name="adj1" fmla="val -5963"/>
              <a:gd name="adj2" fmla="val 809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r 62"/>
          <p:cNvCxnSpPr>
            <a:stCxn id="12" idx="0"/>
            <a:endCxn id="2" idx="3"/>
          </p:cNvCxnSpPr>
          <p:nvPr/>
        </p:nvCxnSpPr>
        <p:spPr>
          <a:xfrm rot="16200000" flipV="1">
            <a:off x="3791744" y="-207404"/>
            <a:ext cx="1548172" cy="54366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4146539" y="4797152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No</a:t>
            </a:r>
            <a:endParaRPr lang="es-PE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52026" y="1476904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No</a:t>
            </a:r>
            <a:endParaRPr lang="es-PE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735095" y="2801967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Si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xmlns="" val="15623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53254" name="Rectangle 5"/>
          <p:cNvSpPr>
            <a:spLocks/>
          </p:cNvSpPr>
          <p:nvPr/>
        </p:nvSpPr>
        <p:spPr bwMode="auto">
          <a:xfrm>
            <a:off x="1847850" y="260350"/>
            <a:ext cx="806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>
              <a:spcBef>
                <a:spcPct val="0"/>
              </a:spcBef>
              <a:buNone/>
            </a:pPr>
            <a:endParaRPr lang="es-E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</a:rPr>
              <a:t>PRESENTACIÓN Y DIFUSIÓN DE RESULTADOS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847851" y="1341439"/>
            <a:ext cx="86407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Los resultados de la Estadística Pesquera Mensual se difunden a través de:</a:t>
            </a:r>
            <a:endParaRPr lang="es-PE" dirty="0"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919288" y="1844676"/>
            <a:ext cx="8424862" cy="432117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MX" sz="1600" dirty="0">
                <a:cs typeface="Arial" pitchFamily="34" charset="0"/>
              </a:rPr>
              <a:t>Información ejecutiva mensual al DM y DVP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MX" sz="1600" dirty="0">
                <a:cs typeface="Arial" pitchFamily="34" charset="0"/>
              </a:rPr>
              <a:t>Información base/cálculo </a:t>
            </a:r>
            <a:r>
              <a:rPr lang="es-MX" sz="1600" dirty="0" smtClean="0">
                <a:cs typeface="Arial" pitchFamily="34" charset="0"/>
              </a:rPr>
              <a:t>Valor Bruto de la Producción - Pesca </a:t>
            </a:r>
            <a:r>
              <a:rPr lang="es-MX" sz="1600" dirty="0">
                <a:cs typeface="Arial" pitchFamily="34" charset="0"/>
              </a:rPr>
              <a:t>PRODUCE/INEI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MX" sz="1600" dirty="0">
                <a:cs typeface="Arial" pitchFamily="34" charset="0"/>
              </a:rPr>
              <a:t>Información base/cálculo </a:t>
            </a:r>
            <a:r>
              <a:rPr lang="es-MX" sz="1600" dirty="0" smtClean="0">
                <a:cs typeface="Arial" pitchFamily="34" charset="0"/>
              </a:rPr>
              <a:t>Índice de Volumen Físico -Manufactura </a:t>
            </a:r>
            <a:r>
              <a:rPr lang="es-MX" sz="1600" dirty="0">
                <a:cs typeface="Arial" pitchFamily="34" charset="0"/>
              </a:rPr>
              <a:t>(DVMYPE-I)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MX" sz="1600" b="1" dirty="0">
                <a:solidFill>
                  <a:srgbClr val="C00000"/>
                </a:solidFill>
                <a:cs typeface="Arial" pitchFamily="34" charset="0"/>
              </a:rPr>
              <a:t>Boletín Estadístico Mensual: </a:t>
            </a:r>
            <a:r>
              <a:rPr lang="es-MX" sz="1600" dirty="0">
                <a:cs typeface="Arial" pitchFamily="34" charset="0"/>
              </a:rPr>
              <a:t>contiene información coyuntural en términos generales del desenvolvimiento productivo del subsector Pesquería.</a:t>
            </a:r>
          </a:p>
          <a:p>
            <a:pPr marL="361950" indent="-304800" algn="just">
              <a:buFont typeface="Wingdings" pitchFamily="2" charset="2"/>
              <a:buChar char="§"/>
              <a:defRPr/>
            </a:pPr>
            <a:r>
              <a:rPr lang="es-MX" sz="1600" b="1" dirty="0">
                <a:solidFill>
                  <a:srgbClr val="C00000"/>
                </a:solidFill>
                <a:cs typeface="Arial" pitchFamily="34" charset="0"/>
              </a:rPr>
              <a:t>Anuario Estadístico  del subsector Pesquería</a:t>
            </a:r>
            <a:r>
              <a:rPr lang="es-MX" sz="1600" dirty="0">
                <a:cs typeface="Arial" pitchFamily="34" charset="0"/>
              </a:rPr>
              <a:t>: Incluye información con carácter de definitivos con un mayor nivel de desagregación de variables sobre el desenvolvimiento productivo del subsector Pesquería.</a:t>
            </a:r>
          </a:p>
          <a:p>
            <a:pPr marL="361950" indent="-304800" algn="just">
              <a:buFont typeface="Wingdings" pitchFamily="2" charset="2"/>
              <a:buChar char="§"/>
              <a:defRPr/>
            </a:pPr>
            <a:r>
              <a:rPr lang="es-MX" sz="1600" b="1" dirty="0">
                <a:solidFill>
                  <a:srgbClr val="C00000"/>
                </a:solidFill>
                <a:cs typeface="Arial" pitchFamily="34" charset="0"/>
              </a:rPr>
              <a:t>Portal Institucional de PRODUCE</a:t>
            </a:r>
            <a:r>
              <a:rPr lang="es-MX" sz="16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marL="361950" indent="-304800" algn="just">
              <a:buFont typeface="Wingdings" pitchFamily="2" charset="2"/>
              <a:buChar char="§"/>
              <a:defRPr/>
            </a:pPr>
            <a:r>
              <a:rPr lang="es-MX" sz="1600" b="1" dirty="0" smtClean="0">
                <a:solidFill>
                  <a:srgbClr val="C00000"/>
                </a:solidFill>
                <a:cs typeface="Arial" pitchFamily="34" charset="0"/>
              </a:rPr>
              <a:t>Para la acuicultura también se realiza la difusión a través de la Red Nacional de Información Acuícola</a:t>
            </a:r>
            <a:endParaRPr lang="es-MX" sz="1600" b="1" dirty="0">
              <a:solidFill>
                <a:srgbClr val="C00000"/>
              </a:solidFill>
              <a:cs typeface="Arial" pitchFamily="34" charset="0"/>
            </a:endParaRPr>
          </a:p>
          <a:p>
            <a:pPr marL="514350" indent="-457200" algn="just">
              <a:buNone/>
              <a:defRPr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5699956" y="3290501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s-PE" sz="1200" dirty="0" smtClean="0"/>
              <a:t>No</a:t>
            </a:r>
            <a:endParaRPr lang="es-PE" sz="1200" dirty="0"/>
          </a:p>
        </p:txBody>
      </p:sp>
      <p:sp>
        <p:nvSpPr>
          <p:cNvPr id="7" name="CuadroTexto 2"/>
          <p:cNvSpPr txBox="1"/>
          <p:nvPr/>
        </p:nvSpPr>
        <p:spPr>
          <a:xfrm>
            <a:off x="5852356" y="3442901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s-PE" sz="1200" dirty="0" smtClean="0"/>
              <a:t>No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 bwMode="auto">
          <a:xfrm>
            <a:off x="263352" y="1268760"/>
            <a:ext cx="115212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srgbClr val="000000"/>
                </a:solidFill>
                <a:latin typeface="Verdana" panose="020B0604030504040204" pitchFamily="34" charset="0"/>
              </a:rPr>
              <a:t>Están obligadas a presentar información Económica Financiera todas las Empresas pesqueras dedicadas a la extracción, transformación y </a:t>
            </a:r>
            <a:r>
              <a:rPr lang="es-PE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acuicultura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PE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Es manejado por el Instituto Nacional de Estadística e Informática</a:t>
            </a:r>
            <a:endParaRPr lang="es-MX" sz="2000" dirty="0">
              <a:latin typeface="Arial" charset="0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0" y="-27384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algn="just">
              <a:defRPr/>
            </a:pPr>
            <a:r>
              <a:rPr lang="quz-PE" sz="2800" b="1" dirty="0" smtClean="0">
                <a:solidFill>
                  <a:schemeClr val="bg1"/>
                </a:solidFill>
              </a:rPr>
              <a:t>III.- ENCUESTA ECONÓMICA ANUAL</a:t>
            </a:r>
            <a:endParaRPr lang="quz-PE" sz="28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18787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3" name="12 CuadroTexto"/>
          <p:cNvSpPr txBox="1"/>
          <p:nvPr/>
        </p:nvSpPr>
        <p:spPr>
          <a:xfrm>
            <a:off x="1847850" y="44624"/>
            <a:ext cx="84963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PROCESAMIENTO TOTAL DE RECURSOS HIDROBIOLÓGICOS  MARITIMOS Y CONTINENTALES SEGÚN UTILIZACIÓN: SETIEMBRE 2012/13</a:t>
            </a:r>
          </a:p>
        </p:txBody>
      </p:sp>
      <p:graphicFrame>
        <p:nvGraphicFramePr>
          <p:cNvPr id="14" name="Tabla 1"/>
          <p:cNvGraphicFramePr>
            <a:graphicFrameLocks noGrp="1"/>
          </p:cNvGraphicFramePr>
          <p:nvPr/>
        </p:nvGraphicFramePr>
        <p:xfrm>
          <a:off x="1703389" y="1196976"/>
          <a:ext cx="8785227" cy="4968871"/>
        </p:xfrm>
        <a:graphic>
          <a:graphicData uri="http://schemas.openxmlformats.org/drawingml/2006/table">
            <a:tbl>
              <a:tblPr/>
              <a:tblGrid>
                <a:gridCol w="1699028"/>
                <a:gridCol w="486917"/>
                <a:gridCol w="694117"/>
                <a:gridCol w="486917"/>
                <a:gridCol w="486917"/>
                <a:gridCol w="486917"/>
                <a:gridCol w="486917"/>
                <a:gridCol w="486917"/>
                <a:gridCol w="486917"/>
                <a:gridCol w="486917"/>
                <a:gridCol w="486917"/>
                <a:gridCol w="486917"/>
                <a:gridCol w="694117"/>
                <a:gridCol w="828795"/>
              </a:tblGrid>
              <a:tr h="483910">
                <a:tc gridSpan="14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9767">
                <a:tc gridSpan="14">
                  <a:txBody>
                    <a:bodyPr/>
                    <a:lstStyle/>
                    <a:p>
                      <a:pPr algn="ctr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4955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UTILIZACIÓN</a:t>
                      </a:r>
                    </a:p>
                  </a:txBody>
                  <a:tcPr marL="9360" marR="9360" marT="9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 % </a:t>
                      </a:r>
                      <a:b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 - Set 2013/12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4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 - Set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 - Set</a:t>
                      </a:r>
                    </a:p>
                  </a:txBody>
                  <a:tcPr marL="9360" marR="9360" marT="93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1,312.0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Humano Directo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Enlatado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Congelado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Curado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69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Humano Indirecto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Harina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0.0*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Aceite Crudo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0.0**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55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9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Cifras sujetas a reajuste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*En Setiembre 2013 la producción de harina es de 34.49 TMB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**En Setiembre 2013 la producción de Aceite es de 1.66 TMB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5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Establecimientos Industriales Pesqueros - Estadística Pesquera Mensual  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5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Elaboración: Ministerio de la Producción - DGP - DEDEPA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079875" y="1268414"/>
            <a:ext cx="3816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b="1" dirty="0">
                <a:solidFill>
                  <a:srgbClr val="C00000"/>
                </a:solidFill>
                <a:latin typeface="+mj-lt"/>
                <a:ea typeface="ＭＳ Ｐゴシック" pitchFamily="-109" charset="-128"/>
              </a:rPr>
              <a:t>Miles de TMB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3" name="12 CuadroTexto"/>
          <p:cNvSpPr txBox="1"/>
          <p:nvPr/>
        </p:nvSpPr>
        <p:spPr>
          <a:xfrm>
            <a:off x="1847850" y="188640"/>
            <a:ext cx="8496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PRODUCCIÓN DE ENLATADO A BASE DE RECURSOS HIDROBIOLÓGICOS: 2013</a:t>
            </a:r>
          </a:p>
        </p:txBody>
      </p:sp>
      <p:graphicFrame>
        <p:nvGraphicFramePr>
          <p:cNvPr id="9" name="Tabla 2"/>
          <p:cNvGraphicFramePr>
            <a:graphicFrameLocks noGrp="1"/>
          </p:cNvGraphicFramePr>
          <p:nvPr/>
        </p:nvGraphicFramePr>
        <p:xfrm>
          <a:off x="1631950" y="1196975"/>
          <a:ext cx="8712201" cy="5226045"/>
        </p:xfrm>
        <a:graphic>
          <a:graphicData uri="http://schemas.openxmlformats.org/drawingml/2006/table">
            <a:tbl>
              <a:tblPr/>
              <a:tblGrid>
                <a:gridCol w="966096"/>
                <a:gridCol w="1576855"/>
                <a:gridCol w="723403"/>
                <a:gridCol w="723403"/>
                <a:gridCol w="723403"/>
                <a:gridCol w="723403"/>
                <a:gridCol w="650251"/>
                <a:gridCol w="650251"/>
                <a:gridCol w="650251"/>
                <a:gridCol w="650251"/>
                <a:gridCol w="674634"/>
              </a:tblGrid>
              <a:tr h="25076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TMB</a:t>
                      </a:r>
                      <a:endParaRPr lang="es-PE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9807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6926" marR="6926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6926" marR="6926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6926" marR="6926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6926" marR="6926" marT="69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CHIMBOTE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261.64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1,183.16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921.25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451.74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1,024.00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2,003.44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3,894.47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2,832.43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2,421.56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COISHCO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297.44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914.04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335.68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489.54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612.58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173.93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CHIMBOTE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191.05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724.25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1,378.85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718.18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SAMANCO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53.55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271.08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17.60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371.08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616.10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687.62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399.53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ANCASH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660.40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2,604.84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1,795.52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1,467.32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2,031.77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2,974.56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5,346.49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5,353.77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3,713.20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568.99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330.45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894.92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VENTANILLA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CALLAO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580.14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533.12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300.92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389.73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763.62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951.33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PARACAS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1,185.14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1,641.50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969.59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941.37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446.22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539.76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1,216.43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1,678.18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969.59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941.37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446.22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539.76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CHANCAY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132.67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HUACHO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LIMA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336.42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MOQUEGUA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467.75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763.79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833.47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859.48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374.38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807.89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879.96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SECHURA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103.28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185.89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267.16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PIURA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571.04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642.55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763.79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833.47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859.48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402.39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915.33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597.28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1,147.13</a:t>
                      </a:r>
                    </a:p>
                  </a:txBody>
                  <a:tcPr marL="6926" marR="6926" marT="692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TACNA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48.08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30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2,818.70</a:t>
                      </a:r>
                    </a:p>
                  </a:txBody>
                  <a:tcPr marL="6926" marR="6926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5,208.70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4,964.73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3,582.44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3,234.82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4,438.53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7,181.27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7,197.91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6,443.97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28847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(-) Sin producción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Estadística Pesquera Mensual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0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Elaboración: Ministerio de la Producción - DGP - DEDEPA</a:t>
                      </a: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03389" y="1700213"/>
          <a:ext cx="8785228" cy="4608513"/>
        </p:xfrm>
        <a:graphic>
          <a:graphicData uri="http://schemas.openxmlformats.org/drawingml/2006/table">
            <a:tbl>
              <a:tblPr/>
              <a:tblGrid>
                <a:gridCol w="1329588"/>
                <a:gridCol w="745564"/>
                <a:gridCol w="745564"/>
                <a:gridCol w="745564"/>
                <a:gridCol w="745564"/>
                <a:gridCol w="745564"/>
                <a:gridCol w="745564"/>
                <a:gridCol w="745564"/>
                <a:gridCol w="745564"/>
                <a:gridCol w="745564"/>
                <a:gridCol w="745564"/>
              </a:tblGrid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ESPECIE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Ene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Abr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Ago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Set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47 556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68 391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40 550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46 539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67 683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64 254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64 887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38 946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40 524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479 330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Pota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22 647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33 951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22 707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31 150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52 742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52 385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47 480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18 706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20 975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302 743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Concha de Abanico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4 428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3 636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3 241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4 597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2 933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3 834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7 813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9 028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10 776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50 286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Jurel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4 835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9 287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2 240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16 499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Langostino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1 634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21 331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Caballa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1 518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4 915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3 545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11 170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Calamar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1 957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5 473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3 479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11 779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Merluza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2 405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3 277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2 940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5 380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2 513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2 867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4 184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2 221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25 877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Anchoveta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2 336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Caracol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Atún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mariscos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l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pescados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7 058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5 214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2 124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1 867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2 787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3 130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4 187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4 951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4 151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quz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35 469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0"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69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Nota: Cifras sujetas a reajuste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69">
                <a:tc gridSpan="11">
                  <a:txBody>
                    <a:bodyPr/>
                    <a:lstStyle/>
                    <a:p>
                      <a:pPr algn="l" rtl="0" fontAlgn="b"/>
                      <a:r>
                        <a:rPr lang="quz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Fuente: Establecimientos Industriales Pesqueros - Estadística Pesquera Mensual  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</a:tr>
              <a:tr h="184769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Elaboración: Ministerio de la Producción - DGP - DEDEPA</a:t>
                      </a: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quz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quz-P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quz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0" marR="8730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187825" y="1196975"/>
            <a:ext cx="3816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b="1" dirty="0">
                <a:solidFill>
                  <a:srgbClr val="C00000"/>
                </a:solidFill>
                <a:latin typeface="+mj-lt"/>
                <a:ea typeface="ＭＳ Ｐゴシック" pitchFamily="-109" charset="-128"/>
              </a:rPr>
              <a:t>TM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47850" y="116632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DESEMBARQUE DE RECURSOS HIDROBIOLÓGICOS MARÍTIMOS PARA CONGELADO SEGÚN  ESPECIE: ENERO - SETIEMBRE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9157799"/>
              </p:ext>
            </p:extLst>
          </p:nvPr>
        </p:nvGraphicFramePr>
        <p:xfrm>
          <a:off x="479376" y="1167676"/>
          <a:ext cx="11017224" cy="564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56"/>
                <a:gridCol w="2178791"/>
                <a:gridCol w="1172683"/>
                <a:gridCol w="1209330"/>
                <a:gridCol w="1129374"/>
                <a:gridCol w="1169352"/>
                <a:gridCol w="969462"/>
                <a:gridCol w="1209330"/>
                <a:gridCol w="919490"/>
                <a:gridCol w="849528"/>
                <a:gridCol w="129928"/>
              </a:tblGrid>
              <a:tr h="153672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Especie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Utilización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3672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Fresco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Congelado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Curado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3672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Salpreso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Seco Salado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Asado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ctr">
                    <a:solidFill>
                      <a:srgbClr val="C00000"/>
                    </a:solidFill>
                  </a:tcPr>
                </a:tc>
              </a:tr>
              <a:tr h="1147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44,367.57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31,835.46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12,532.11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2,476.77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9,847.60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207.74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rgbClr val="C00000"/>
                    </a:solidFill>
                  </a:tcPr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Especies Amazónicas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41,389.39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29,678.30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11,711.09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2,458.99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9,252.10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Acarahuazu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652.70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400.01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252.69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39.22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213.47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Arahuana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212.98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86.74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126.24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119.99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Boquichico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9,635.02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5,959.74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3,675.28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393.54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3,281.74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Carachama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425.34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401.90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23.44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15.05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8.39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Chiu Chiu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340.79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315.67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25.12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19.09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6.03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Corvina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362.45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297.52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64.93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10.97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53.96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Doncella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1,016.45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489.15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527.30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49.02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478.28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Dorado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143.86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81.36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62.50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4.68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57.82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Fasaco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1,627.04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564.67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1,062.37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127.76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934.61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Gamitana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Lisa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781.33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681.08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100.25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65.42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34.83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Llambina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7,045.81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5,775.08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1,270.73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433.69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837.04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Maparate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2,429.62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1,793.99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635.63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234.34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401.29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Motta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738.24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405.96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332.28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75.21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257.07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Paco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289.96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149.99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139.97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14.67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125.30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Paiche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257.91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22.49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235.42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15.40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220.02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Palometa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1,975.80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1,584.52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391.28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94.18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297.10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Ractacara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3,492.87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3,178.35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314.52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125.26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189.26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Sabalo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292.55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206.95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85.60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30.79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54.81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Sardina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2,243.91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2,116.81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127.10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104.15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22.95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Yahuarachi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185.21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72.78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112.43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28.30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84.13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Yulilla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1,082.98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810.11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272.87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136.90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135.97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Zúngaro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37.50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37.17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6,119.07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4,246.26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1,872.81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435.10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1,437.71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Especies de Sierra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2,978.18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2,157.16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821.02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17.78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595.50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207.74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>
                    <a:solidFill>
                      <a:schemeClr val="tx1"/>
                    </a:solidFill>
                  </a:tcPr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Camarón de Rio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694.65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694.65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Carachi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655.56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384.34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271.22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182.87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81.02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Ispi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587.68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313.28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274.40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227.02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45.48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Pejerrey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667.17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391.77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275.40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185.61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81.24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Trucha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290.79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290.79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  <a:tr h="11479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82.33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82.33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5" marR="4425" marT="4425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6" name="11 CuadroTexto"/>
          <p:cNvSpPr txBox="1"/>
          <p:nvPr/>
        </p:nvSpPr>
        <p:spPr>
          <a:xfrm>
            <a:off x="1847850" y="116632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DESEMBARQUE DE RECURSOS HIDROBIOLÓGICOS </a:t>
            </a:r>
            <a:r>
              <a:rPr lang="es-PE" sz="2000" b="1" dirty="0" smtClean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CONTINENTALES POR ESPECIE SEGÚN UTILIZACIÓN: </a:t>
            </a:r>
            <a:r>
              <a:rPr lang="es-PE" sz="2000" b="1" dirty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ENERO - SETIEMBRE 2013</a:t>
            </a:r>
          </a:p>
        </p:txBody>
      </p:sp>
    </p:spTree>
    <p:extLst>
      <p:ext uri="{BB962C8B-B14F-4D97-AF65-F5344CB8AC3E}">
        <p14:creationId xmlns:p14="http://schemas.microsoft.com/office/powerpoint/2010/main" xmlns="" val="76165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3739228"/>
              </p:ext>
            </p:extLst>
          </p:nvPr>
        </p:nvGraphicFramePr>
        <p:xfrm>
          <a:off x="407370" y="1268755"/>
          <a:ext cx="11449275" cy="5321597"/>
        </p:xfrm>
        <a:graphic>
          <a:graphicData uri="http://schemas.openxmlformats.org/drawingml/2006/table">
            <a:tbl>
              <a:tblPr/>
              <a:tblGrid>
                <a:gridCol w="166804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  <a:gridCol w="698659"/>
              </a:tblGrid>
              <a:tr h="198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Ámbito / Especie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T.C.G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0817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Cosecha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6,664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7,539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11,534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13,610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22,114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25,978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28,387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39,531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43,119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44,317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89,021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92,201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72,230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Continental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2,041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2,872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3,231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3,601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6,550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6,586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6,793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9,348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14,986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14,837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17,320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23,609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29,564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22.83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Boquichico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Camarón Gigante de Malasia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Carachama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Gamitana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Pacotana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Paiche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Tilapia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Trucha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4,699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5,794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12,817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Sábalo cola roja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Marítimo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4,623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4,667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8,303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10,009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15,564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19,392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21,594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30,183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28,133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29,480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71,700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68,592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42,666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18.64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Concha de Abanico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6,670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10,485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11,065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14,802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16,047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58,101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Langostino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11,657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13,314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13,425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13,598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Ostras del Pacifico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Lenguado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8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817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-27384"/>
            <a:ext cx="12192000" cy="9108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77800" fontAlgn="auto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9" charset="-128"/>
                <a:cs typeface="ＭＳ Ｐゴシック" pitchFamily="-109" charset="-128"/>
              </a:rPr>
              <a:t>COSECHA DE ACUICULTURA POR ESPECIES (2000 – 2012)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1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5167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6" name="11 CuadroTexto"/>
          <p:cNvSpPr txBox="1"/>
          <p:nvPr/>
        </p:nvSpPr>
        <p:spPr>
          <a:xfrm>
            <a:off x="1847850" y="116632"/>
            <a:ext cx="84963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000" b="1" dirty="0" smtClean="0">
                <a:solidFill>
                  <a:schemeClr val="bg1"/>
                </a:solidFill>
                <a:latin typeface="+mn-lt"/>
                <a:ea typeface="ＭＳ Ｐゴシック" pitchFamily="-109" charset="-128"/>
              </a:rPr>
              <a:t>COSECHA DE ACUICULTURA A NIVEL NACIONAL 2000 – Set 2013</a:t>
            </a:r>
            <a:endParaRPr lang="es-PE" sz="2000" b="1" dirty="0">
              <a:solidFill>
                <a:schemeClr val="bg1"/>
              </a:solidFill>
              <a:latin typeface="+mn-lt"/>
              <a:ea typeface="ＭＳ Ｐゴシック" pitchFamily="-109" charset="-128"/>
            </a:endParaRPr>
          </a:p>
        </p:txBody>
      </p:sp>
      <p:sp>
        <p:nvSpPr>
          <p:cNvPr id="18" name="6 CuadroTexto"/>
          <p:cNvSpPr txBox="1"/>
          <p:nvPr/>
        </p:nvSpPr>
        <p:spPr>
          <a:xfrm>
            <a:off x="9912424" y="2060848"/>
            <a:ext cx="1728192" cy="1600438"/>
          </a:xfrm>
          <a:prstGeom prst="rect">
            <a:avLst/>
          </a:prstGeom>
          <a:solidFill>
            <a:srgbClr val="A5AB81">
              <a:lumMod val="75000"/>
            </a:srgbClr>
          </a:solidFill>
          <a:ln w="25400" cap="flat" cmpd="sng" algn="ctr">
            <a:solidFill>
              <a:srgbClr val="A5AB81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Empleo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directo e indirecto estimado: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81,917 personas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Medio de subsistencia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para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324,748 personas </a:t>
            </a:r>
          </a:p>
        </p:txBody>
      </p:sp>
      <p:sp>
        <p:nvSpPr>
          <p:cNvPr id="19" name="10 CuadroTexto"/>
          <p:cNvSpPr txBox="1"/>
          <p:nvPr/>
        </p:nvSpPr>
        <p:spPr>
          <a:xfrm>
            <a:off x="9912424" y="1124744"/>
            <a:ext cx="1728192" cy="738664"/>
          </a:xfrm>
          <a:prstGeom prst="rect">
            <a:avLst/>
          </a:prstGeom>
          <a:solidFill>
            <a:srgbClr val="775F55">
              <a:lumMod val="75000"/>
            </a:srgbClr>
          </a:solidFill>
          <a:ln w="25400" cap="flat" cmpd="sng" algn="ctr">
            <a:solidFill>
              <a:srgbClr val="A5AB81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Tasa de Crecimiento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del 2000 al 2009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20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%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anual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2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259535"/>
              </p:ext>
            </p:extLst>
          </p:nvPr>
        </p:nvGraphicFramePr>
        <p:xfrm>
          <a:off x="1847528" y="5445224"/>
          <a:ext cx="6120680" cy="1280160"/>
        </p:xfrm>
        <a:graphic>
          <a:graphicData uri="http://schemas.openxmlformats.org/drawingml/2006/table">
            <a:tbl>
              <a:tblPr firstRow="1" bandRow="1"/>
              <a:tblGrid>
                <a:gridCol w="1277991"/>
                <a:gridCol w="1170281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200" dirty="0" smtClean="0"/>
                        <a:t>Descripción</a:t>
                      </a:r>
                      <a:endParaRPr lang="es-E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200" dirty="0" smtClean="0"/>
                        <a:t>Volumen (TM)</a:t>
                      </a:r>
                    </a:p>
                    <a:p>
                      <a:pPr algn="ctr"/>
                      <a:r>
                        <a:rPr lang="es-ES" sz="1200" dirty="0" smtClean="0"/>
                        <a:t>Productos 2011</a:t>
                      </a:r>
                      <a:endParaRPr lang="es-E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200" dirty="0" smtClean="0"/>
                        <a:t>Volumen (TM)</a:t>
                      </a:r>
                    </a:p>
                    <a:p>
                      <a:pPr algn="ctr"/>
                      <a:r>
                        <a:rPr lang="es-ES" sz="1200" dirty="0" smtClean="0"/>
                        <a:t>Productos 2012</a:t>
                      </a:r>
                      <a:endParaRPr lang="es-E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200" dirty="0" smtClean="0"/>
                        <a:t>Valor (Miles US$) 2011</a:t>
                      </a:r>
                      <a:endParaRPr lang="es-E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200" dirty="0" smtClean="0"/>
                        <a:t>Valor (Miles US$) 2012</a:t>
                      </a:r>
                      <a:endParaRPr lang="es-E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2739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Mercado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Interno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20,265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26,640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86,322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80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127,686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8047">
                        <a:lumMod val="75000"/>
                      </a:srgbClr>
                    </a:solidFill>
                  </a:tcPr>
                </a:tc>
              </a:tr>
              <a:tr h="257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Exportaciones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28,739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20,721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B8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229,228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80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176,559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8047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00672" y="5424347"/>
            <a:ext cx="833185" cy="637311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88790" y="5424346"/>
            <a:ext cx="971585" cy="637312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28525" y="5401216"/>
            <a:ext cx="956107" cy="637311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1" descr="http://www.recetaschef.es/wp-content/uploads/2011/08/8-Recetas-robot-cocina-Chef-plus-Langostinos-355x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28525" y="6108380"/>
            <a:ext cx="913962" cy="514908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3376" y="6108380"/>
            <a:ext cx="926999" cy="563264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00672" y="6108380"/>
            <a:ext cx="888118" cy="571000"/>
          </a:xfrm>
          <a:prstGeom prst="rect">
            <a:avLst/>
          </a:prstGeom>
          <a:ln w="952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Marcador de número de diapositiva 1"/>
          <p:cNvSpPr txBox="1">
            <a:spLocks/>
          </p:cNvSpPr>
          <p:nvPr/>
        </p:nvSpPr>
        <p:spPr>
          <a:xfrm>
            <a:off x="9322420" y="6356355"/>
            <a:ext cx="2311400" cy="365125"/>
          </a:xfrm>
          <a:prstGeom prst="rect">
            <a:avLst/>
          </a:prstGeom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01069-7677-4CC8-8157-EA8E746CF8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28" name="1 Gráfico"/>
          <p:cNvGraphicFramePr/>
          <p:nvPr>
            <p:extLst>
              <p:ext uri="{D42A27DB-BD31-4B8C-83A1-F6EECF244321}">
                <p14:modId xmlns:p14="http://schemas.microsoft.com/office/powerpoint/2010/main" xmlns="" val="1251067393"/>
              </p:ext>
            </p:extLst>
          </p:nvPr>
        </p:nvGraphicFramePr>
        <p:xfrm>
          <a:off x="272480" y="692696"/>
          <a:ext cx="9495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477718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NUEVOS RETOS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6792"/>
            <a:ext cx="8915400" cy="4607768"/>
          </a:xfrm>
        </p:spPr>
        <p:txBody>
          <a:bodyPr>
            <a:normAutofit fontScale="92500" lnSpcReduction="20000"/>
          </a:bodyPr>
          <a:lstStyle/>
          <a:p>
            <a:r>
              <a:rPr lang="es-PE" sz="2400" dirty="0" smtClean="0"/>
              <a:t>Prioridad de contar con información estadística de manera oportuna para la pesca y acuicultura</a:t>
            </a:r>
          </a:p>
          <a:p>
            <a:r>
              <a:rPr lang="es-PE" sz="2400" dirty="0" smtClean="0"/>
              <a:t>Desarrollar sistemas informáticos que permitan a los administrados  y Gobierno Regionales registrar la información estadística online y que el mismo sistema les sirva como herramienta de gestión</a:t>
            </a:r>
          </a:p>
          <a:p>
            <a:r>
              <a:rPr lang="es-PE" sz="2400" dirty="0" smtClean="0"/>
              <a:t>Mejorar la captación de información estadística en mercado y ferias regionales para una mejor valoración del mercado interno de la acuicultura</a:t>
            </a:r>
          </a:p>
          <a:p>
            <a:r>
              <a:rPr lang="es-PE" sz="2400" dirty="0" smtClean="0"/>
              <a:t>En proceso de implementación de sistemas de precios en desembarcaderos</a:t>
            </a:r>
          </a:p>
          <a:p>
            <a:r>
              <a:rPr lang="es-PE" sz="2400" dirty="0" smtClean="0"/>
              <a:t>Apoyar la gestión del conocimiento de las especies acuícolas y sus estadísticas empleando los Apps para el conocimiento oportuno y fácil acceso a las mismas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xmlns="" val="10358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623392" y="188641"/>
            <a:ext cx="835260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Importancia de las estadísticas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3392" y="1125539"/>
            <a:ext cx="10873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r>
              <a:rPr lang="es-ES" sz="2000" b="1" dirty="0">
                <a:latin typeface="+mn-lt"/>
              </a:rPr>
              <a:t>Instrumento que apoya </a:t>
            </a:r>
            <a:r>
              <a:rPr lang="es-ES" sz="2000" b="1" dirty="0" smtClean="0">
                <a:latin typeface="+mn-lt"/>
              </a:rPr>
              <a:t>la toma de decisiones para el ordenamiento de la pesca en el ámbito marino y continental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endParaRPr lang="es-E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r>
              <a:rPr lang="es-ES" sz="2000" b="1" dirty="0" smtClean="0">
                <a:latin typeface="+mn-lt"/>
              </a:rPr>
              <a:t>Apoyo para la adecuada fiscalización y control de </a:t>
            </a:r>
            <a:r>
              <a:rPr lang="es-ES" sz="2000" b="1" dirty="0">
                <a:latin typeface="+mn-lt"/>
              </a:rPr>
              <a:t>la pesca de captura en el ámbito marino y </a:t>
            </a:r>
            <a:r>
              <a:rPr lang="es-ES" sz="2000" b="1" dirty="0" smtClean="0">
                <a:latin typeface="+mn-lt"/>
              </a:rPr>
              <a:t>continental</a:t>
            </a:r>
          </a:p>
          <a:p>
            <a:pPr algn="just">
              <a:tabLst>
                <a:tab pos="266700" algn="l"/>
                <a:tab pos="542925" algn="l"/>
              </a:tabLst>
              <a:defRPr/>
            </a:pPr>
            <a:endParaRPr lang="es-E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r>
              <a:rPr lang="es-ES" sz="2000" b="1" dirty="0" smtClean="0">
                <a:latin typeface="+mn-lt"/>
              </a:rPr>
              <a:t>Instrumento de gran valor para conocer el desenvolvimiento de la pesca y la acuicultura a nivel nacional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endParaRPr lang="es-ES" sz="2000" b="1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r>
              <a:rPr lang="es-ES" sz="2000" b="1" dirty="0" smtClean="0">
                <a:latin typeface="+mn-lt"/>
              </a:rPr>
              <a:t>Instrumento que contribuye en la toma de decisiones para la promoción de la acuicultura y determinadas pesquerías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endParaRPr lang="es-E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66700" algn="l"/>
                <a:tab pos="542925" algn="l"/>
              </a:tabLst>
              <a:defRPr/>
            </a:pPr>
            <a:r>
              <a:rPr lang="es-ES" sz="2000" b="1" dirty="0" smtClean="0">
                <a:latin typeface="+mn-lt"/>
              </a:rPr>
              <a:t>Instrumento que permite la generación de conocimiento de oferta y demanda</a:t>
            </a:r>
            <a:endParaRPr lang="es-ES" sz="2000" b="1" dirty="0">
              <a:latin typeface="+mn-lt"/>
            </a:endParaRPr>
          </a:p>
          <a:p>
            <a:pPr algn="just">
              <a:tabLst>
                <a:tab pos="266700" algn="l"/>
                <a:tab pos="542925" algn="l"/>
              </a:tabLst>
              <a:defRPr/>
            </a:pPr>
            <a:endParaRPr lang="es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0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808663" y="26368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1800" b="1" u="sng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s-PE" sz="1800" b="1" u="sng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s-ES_tradnl" sz="1800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4 Título"/>
          <p:cNvSpPr>
            <a:spLocks noGrp="1"/>
          </p:cNvSpPr>
          <p:nvPr>
            <p:ph type="ctrTitle"/>
          </p:nvPr>
        </p:nvSpPr>
        <p:spPr>
          <a:xfrm>
            <a:off x="2135560" y="1052737"/>
            <a:ext cx="8388350" cy="1889125"/>
          </a:xfrm>
        </p:spPr>
        <p:txBody>
          <a:bodyPr>
            <a:noAutofit/>
          </a:bodyPr>
          <a:lstStyle/>
          <a:p>
            <a:r>
              <a:rPr lang="es-PE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MUCHAS GRACIAS</a:t>
            </a:r>
            <a:endParaRPr lang="quz-PE" sz="40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2063552" y="3933056"/>
            <a:ext cx="84248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500" b="1" dirty="0">
                <a:solidFill>
                  <a:srgbClr val="A20000"/>
                </a:solidFill>
              </a:rPr>
              <a:t>Ing. David Mendoza Ramirez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500" b="1" dirty="0">
                <a:solidFill>
                  <a:srgbClr val="A20000"/>
                </a:solidFill>
              </a:rPr>
              <a:t>Especialista en Acuicultura</a:t>
            </a:r>
          </a:p>
        </p:txBody>
      </p:sp>
    </p:spTree>
    <p:extLst>
      <p:ext uri="{BB962C8B-B14F-4D97-AF65-F5344CB8AC3E}">
        <p14:creationId xmlns:p14="http://schemas.microsoft.com/office/powerpoint/2010/main" xmlns="" val="13052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936558811"/>
              </p:ext>
            </p:extLst>
          </p:nvPr>
        </p:nvGraphicFramePr>
        <p:xfrm>
          <a:off x="2536056" y="332656"/>
          <a:ext cx="9464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7328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PARA EL REGISTRO DE ESTADÍSTICAS PESQUERAS Y ACUÍCOLAS</a:t>
            </a: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49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4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-27385"/>
            <a:ext cx="12192000" cy="11268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+mn-lt"/>
              </a:rPr>
              <a:t>Instrumentos usados para la captación de información estadística en Pesca y Acuicultura</a:t>
            </a:r>
            <a:r>
              <a:rPr lang="es-MX" sz="2200" b="1" dirty="0" smtClean="0">
                <a:solidFill>
                  <a:schemeClr val="bg1"/>
                </a:solidFill>
                <a:latin typeface="+mn-lt"/>
              </a:rPr>
              <a:t>:</a:t>
            </a:r>
            <a:endParaRPr lang="es-PE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10 Esquina doblada"/>
          <p:cNvSpPr/>
          <p:nvPr/>
        </p:nvSpPr>
        <p:spPr>
          <a:xfrm>
            <a:off x="839788" y="1544638"/>
            <a:ext cx="2160587" cy="2160587"/>
          </a:xfrm>
          <a:prstGeom prst="foldedCorner">
            <a:avLst/>
          </a:prstGeom>
          <a:solidFill>
            <a:srgbClr val="70A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</a:rPr>
              <a:t>Declaración Jurada Diaria de Reporte de Pesaje por Tolva o Balanza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11 Esquina doblada"/>
          <p:cNvSpPr/>
          <p:nvPr/>
        </p:nvSpPr>
        <p:spPr>
          <a:xfrm>
            <a:off x="6440488" y="1544638"/>
            <a:ext cx="2160587" cy="2160587"/>
          </a:xfrm>
          <a:prstGeom prst="foldedCorner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rgbClr val="C00000"/>
                </a:solidFill>
              </a:rPr>
              <a:t>Estadística Pesquera Mensual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12 Esquina doblada"/>
          <p:cNvSpPr/>
          <p:nvPr/>
        </p:nvSpPr>
        <p:spPr>
          <a:xfrm>
            <a:off x="6456363" y="4149725"/>
            <a:ext cx="2159000" cy="2159000"/>
          </a:xfrm>
          <a:prstGeom prst="folded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</a:rPr>
              <a:t>Encuesta Económica Anual Sector Pesquería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13 Esquina doblada"/>
          <p:cNvSpPr/>
          <p:nvPr/>
        </p:nvSpPr>
        <p:spPr>
          <a:xfrm>
            <a:off x="866775" y="4149725"/>
            <a:ext cx="2160588" cy="2159000"/>
          </a:xfrm>
          <a:prstGeom prst="foldedCorner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</a:rPr>
              <a:t>Abastecimiento Diario de RH a los MMP de Lima y Callao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44638"/>
            <a:ext cx="24161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144963"/>
            <a:ext cx="27082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ttp://www.acuapesca.com/acuapesca/images/im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1544638"/>
            <a:ext cx="2921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://www.mincetur.gob.pe/newweb/Portals/0/enlaces%20de%20interes/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144963"/>
            <a:ext cx="33655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11499</TotalTime>
  <Words>3531</Words>
  <Application>Microsoft Office PowerPoint</Application>
  <PresentationFormat>Personalizado</PresentationFormat>
  <Paragraphs>1703</Paragraphs>
  <Slides>40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Espiral</vt:lpstr>
      <vt:lpstr>METODOLOGÍA PARA LA   PRODUCCIÓN DE LA ESTADISTICA PESQUERA Y ACUÍCOLA EN PERÚ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NUEVOS RETOS</vt:lpstr>
      <vt:lpstr>MUCHAS GRACIAS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 PARA EL SECTOR MADERERO: Normalización, Calidad y Certificación LIMA – PERÚ 2008</dc:title>
  <dc:creator>WinuE</dc:creator>
  <cp:lastModifiedBy>Roland</cp:lastModifiedBy>
  <cp:revision>1019</cp:revision>
  <cp:lastPrinted>2008-10-27T16:34:28Z</cp:lastPrinted>
  <dcterms:created xsi:type="dcterms:W3CDTF">2008-10-27T13:14:31Z</dcterms:created>
  <dcterms:modified xsi:type="dcterms:W3CDTF">2014-03-31T11:45:57Z</dcterms:modified>
</cp:coreProperties>
</file>